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71" r:id="rId3"/>
    <p:sldId id="338" r:id="rId4"/>
    <p:sldId id="1642" r:id="rId5"/>
    <p:sldId id="1641" r:id="rId7"/>
    <p:sldId id="1696" r:id="rId8"/>
    <p:sldId id="339" r:id="rId9"/>
    <p:sldId id="283" r:id="rId10"/>
    <p:sldId id="256" r:id="rId11"/>
    <p:sldId id="262" r:id="rId12"/>
    <p:sldId id="1671" r:id="rId13"/>
    <p:sldId id="299" r:id="rId14"/>
    <p:sldId id="263" r:id="rId15"/>
    <p:sldId id="336" r:id="rId16"/>
    <p:sldId id="319" r:id="rId17"/>
    <p:sldId id="297" r:id="rId18"/>
    <p:sldId id="284" r:id="rId19"/>
    <p:sldId id="257" r:id="rId20"/>
    <p:sldId id="302" r:id="rId21"/>
    <p:sldId id="415" r:id="rId22"/>
    <p:sldId id="300" r:id="rId23"/>
    <p:sldId id="285" r:id="rId24"/>
    <p:sldId id="260" r:id="rId25"/>
    <p:sldId id="298" r:id="rId26"/>
    <p:sldId id="265" r:id="rId27"/>
    <p:sldId id="266" r:id="rId28"/>
    <p:sldId id="301" r:id="rId29"/>
    <p:sldId id="365" r:id="rId30"/>
    <p:sldId id="286" r:id="rId31"/>
    <p:sldId id="261" r:id="rId32"/>
    <p:sldId id="317" r:id="rId33"/>
    <p:sldId id="337" r:id="rId34"/>
    <p:sldId id="1726" r:id="rId35"/>
    <p:sldId id="1672" r:id="rId36"/>
    <p:sldId id="1673" r:id="rId37"/>
    <p:sldId id="282" r:id="rId38"/>
  </p:sldIdLst>
  <p:sldSz cx="12192000" cy="6858000"/>
  <p:notesSz cx="7103745" cy="10234295"/>
  <p:custDataLst>
    <p:tags r:id="rId42"/>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varScale="1">
        <p:scale>
          <a:sx n="85" d="100"/>
          <a:sy n="85" d="100"/>
        </p:scale>
        <p:origin x="547" y="72"/>
      </p:cViewPr>
      <p:guideLst>
        <p:guide orient="horz" pos="2160"/>
        <p:guide pos="288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2" Type="http://schemas.openxmlformats.org/officeDocument/2006/relationships/tags" Target="tags/tag8.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C10355F-D659-487C-B5B5-E692258F591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95F20989-C570-4C9D-8AD5-7F6B04A8BA9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83970" name="幻灯片图像占位符 76801"/>
          <p:cNvSpPr>
            <a:spLocks noGrp="1" noRot="1" noChangeAspect="1"/>
          </p:cNvSpPr>
          <p:nvPr>
            <p:ph type="sldImg"/>
          </p:nvPr>
        </p:nvSpPr>
        <p:spPr>
          <a:xfrm>
            <a:off x="98425" y="746125"/>
            <a:ext cx="6678613" cy="3757613"/>
          </a:xfrm>
          <a:ln w="1"/>
        </p:spPr>
      </p:sp>
      <p:sp>
        <p:nvSpPr>
          <p:cNvPr id="83971" name="文本占位符 76802"/>
          <p:cNvSpPr>
            <a:spLocks noGrp="1" noRot="1"/>
          </p:cNvSpPr>
          <p:nvPr>
            <p:ph type="body"/>
          </p:nvPr>
        </p:nvSpPr>
        <p:spPr>
          <a:xfrm>
            <a:off x="684213" y="4754563"/>
            <a:ext cx="5510212" cy="4508500"/>
          </a:xfrm>
          <a:ln w="1"/>
        </p:spPr>
        <p:txBody>
          <a:bodyPr anchor="ctr"/>
          <a:lstStyle/>
          <a:p>
            <a:pPr lvl="0" indent="0"/>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83970" name="幻灯片图像占位符 76801"/>
          <p:cNvSpPr>
            <a:spLocks noGrp="1" noRot="1" noChangeAspect="1"/>
          </p:cNvSpPr>
          <p:nvPr>
            <p:ph type="sldImg"/>
          </p:nvPr>
        </p:nvSpPr>
        <p:spPr>
          <a:xfrm>
            <a:off x="98425" y="746125"/>
            <a:ext cx="6678613" cy="3757613"/>
          </a:xfrm>
          <a:ln w="1"/>
        </p:spPr>
      </p:sp>
      <p:sp>
        <p:nvSpPr>
          <p:cNvPr id="83971" name="文本占位符 76802"/>
          <p:cNvSpPr>
            <a:spLocks noGrp="1" noRot="1"/>
          </p:cNvSpPr>
          <p:nvPr>
            <p:ph type="body"/>
          </p:nvPr>
        </p:nvSpPr>
        <p:spPr>
          <a:xfrm>
            <a:off x="684213" y="4754563"/>
            <a:ext cx="5510212" cy="4508500"/>
          </a:xfrm>
          <a:ln w="1"/>
        </p:spPr>
        <p:txBody>
          <a:bodyPr anchor="ctr"/>
          <a:lstStyle/>
          <a:p>
            <a:pPr lvl="0" indent="0"/>
            <a:endParaRPr lang="zh-CN" altLang="en-US"/>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lstStyle/>
          <a:p>
            <a:pPr fontAlgn="auto"/>
            <a:endParaRPr lang="zh-CN" altLang="en-US" strike="noStrike" noProof="1"/>
          </a:p>
        </p:txBody>
      </p:sp>
      <p:sp>
        <p:nvSpPr>
          <p:cNvPr id="9" name="灯片编号占位符 8"/>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lstStyle/>
          <a:p>
            <a:pPr fontAlgn="auto"/>
            <a:endParaRPr lang="zh-CN" altLang="en-US" strike="noStrike" noProof="1"/>
          </a:p>
        </p:txBody>
      </p:sp>
      <p:sp>
        <p:nvSpPr>
          <p:cNvPr id="4" name="灯片编号占位符 3"/>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3" name="日期占位符 2"/>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lstStyle/>
          <a:p>
            <a:pPr lvl="0"/>
            <a:r>
              <a:rPr lang="zh-CN" altLang="en-US"/>
              <a:t>单击此处编辑母版标题样式</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vert="horz" lIns="91440" tIns="45720" rIns="91440" bIns="45720" anchor="t"/>
          <a:lstStyle/>
          <a:p>
            <a:pPr lvl="0" indent="-228600"/>
            <a:r>
              <a:rPr lang="zh-CN" altLang="en-US"/>
              <a:t>单击此处编辑母版文本样式</a:t>
            </a:r>
            <a:endParaRPr lang="zh-CN" altLang="en-US"/>
          </a:p>
          <a:p>
            <a:pPr lvl="1" indent="-22860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文本框 23"/>
          <p:cNvSpPr txBox="1"/>
          <p:nvPr/>
        </p:nvSpPr>
        <p:spPr>
          <a:xfrm>
            <a:off x="814388" y="1963738"/>
            <a:ext cx="10172700" cy="2430145"/>
          </a:xfrm>
          <a:prstGeom prst="rect">
            <a:avLst/>
          </a:prstGeom>
          <a:noFill/>
          <a:ln w="9525">
            <a:noFill/>
          </a:ln>
        </p:spPr>
        <p:txBody>
          <a:bodyPr wrap="square" anchor="t">
            <a:spAutoFit/>
          </a:bodyPr>
          <a:lstStyle/>
          <a:p>
            <a:pPr algn="ctr"/>
            <a:r>
              <a:rPr lang="en-US" altLang="zh-CN" sz="2800" b="1" dirty="0">
                <a:solidFill>
                  <a:schemeClr val="tx2"/>
                </a:solidFill>
                <a:latin typeface="微软雅黑" panose="020B0503020204020204" charset="-122"/>
                <a:ea typeface="微软雅黑" panose="020B0503020204020204" charset="-122"/>
              </a:rPr>
              <a:t>2021-2023</a:t>
            </a:r>
            <a:r>
              <a:rPr lang="zh-CN" altLang="en-US" sz="2800" b="1" dirty="0">
                <a:solidFill>
                  <a:schemeClr val="tx2"/>
                </a:solidFill>
                <a:latin typeface="微软雅黑" panose="020B0503020204020204" charset="-122"/>
                <a:ea typeface="微软雅黑" panose="020B0503020204020204" charset="-122"/>
              </a:rPr>
              <a:t>年度（第七</a:t>
            </a:r>
            <a:r>
              <a:rPr lang="zh-CN" altLang="en-US" sz="2800" b="1" dirty="0">
                <a:solidFill>
                  <a:schemeClr val="tx2"/>
                </a:solidFill>
                <a:latin typeface="微软雅黑" panose="020B0503020204020204" charset="-122"/>
                <a:ea typeface="微软雅黑" panose="020B0503020204020204" charset="-122"/>
              </a:rPr>
              <a:t>周期）</a:t>
            </a:r>
            <a:endParaRPr lang="zh-CN" altLang="en-US" sz="2800" b="1" dirty="0">
              <a:solidFill>
                <a:schemeClr val="tx2"/>
              </a:solidFill>
              <a:latin typeface="微软雅黑" panose="020B0503020204020204" charset="-122"/>
              <a:ea typeface="微软雅黑" panose="020B0503020204020204" charset="-122"/>
            </a:endParaRPr>
          </a:p>
          <a:p>
            <a:pPr algn="ctr"/>
            <a:endParaRPr lang="zh-CN" altLang="en-US" sz="2800" b="1" dirty="0">
              <a:solidFill>
                <a:schemeClr val="tx2"/>
              </a:solidFill>
              <a:latin typeface="微软雅黑" panose="020B0503020204020204" charset="-122"/>
              <a:ea typeface="微软雅黑" panose="020B0503020204020204" charset="-122"/>
            </a:endParaRPr>
          </a:p>
          <a:p>
            <a:pPr algn="ctr"/>
            <a:r>
              <a:rPr lang="zh-CN" altLang="en-US" sz="4000" b="1" dirty="0">
                <a:solidFill>
                  <a:schemeClr val="tx2"/>
                </a:solidFill>
                <a:latin typeface="微软雅黑" panose="020B0503020204020204" charset="-122"/>
                <a:ea typeface="微软雅黑" panose="020B0503020204020204" charset="-122"/>
              </a:rPr>
              <a:t>山东省医师定期考核管理平台操作培训</a:t>
            </a:r>
            <a:endParaRPr lang="zh-CN" altLang="en-US" sz="4000" b="1" dirty="0">
              <a:solidFill>
                <a:schemeClr val="tx2"/>
              </a:solidFill>
              <a:latin typeface="微软雅黑" panose="020B0503020204020204" charset="-122"/>
              <a:ea typeface="微软雅黑" panose="020B0503020204020204" charset="-122"/>
            </a:endParaRPr>
          </a:p>
          <a:p>
            <a:endParaRPr lang="zh-CN" altLang="en-US" sz="2800" b="1" dirty="0">
              <a:solidFill>
                <a:srgbClr val="C00000"/>
              </a:solidFill>
              <a:latin typeface="微软雅黑" panose="020B0503020204020204" charset="-122"/>
              <a:ea typeface="微软雅黑" panose="020B0503020204020204" charset="-122"/>
            </a:endParaRPr>
          </a:p>
          <a:p>
            <a:endParaRPr lang="en-US" altLang="zh-CN" sz="2800" b="1" dirty="0">
              <a:solidFill>
                <a:srgbClr val="C00000"/>
              </a:solidFill>
              <a:latin typeface="微软雅黑" panose="020B0503020204020204" charset="-122"/>
              <a:ea typeface="微软雅黑" panose="020B0503020204020204" charset="-122"/>
            </a:endParaRPr>
          </a:p>
        </p:txBody>
      </p:sp>
      <p:sp>
        <p:nvSpPr>
          <p:cNvPr id="2050" name="文本框 1"/>
          <p:cNvSpPr txBox="1"/>
          <p:nvPr/>
        </p:nvSpPr>
        <p:spPr>
          <a:xfrm>
            <a:off x="6878638" y="4394200"/>
            <a:ext cx="4275137" cy="1014730"/>
          </a:xfrm>
          <a:prstGeom prst="rect">
            <a:avLst/>
          </a:prstGeom>
          <a:noFill/>
          <a:ln w="9525">
            <a:noFill/>
          </a:ln>
        </p:spPr>
        <p:txBody>
          <a:bodyPr wrap="square" anchor="t">
            <a:spAutoFit/>
          </a:bodyPr>
          <a:lstStyle/>
          <a:p>
            <a:r>
              <a:rPr lang="zh-CN" altLang="en-US" sz="2000" b="1">
                <a:latin typeface="微软雅黑" panose="020B0503020204020204" charset="-122"/>
                <a:ea typeface="微软雅黑" panose="020B0503020204020204" charset="-122"/>
                <a:sym typeface="宋体" panose="02010600030101010101" pitchFamily="2" charset="-122"/>
              </a:rPr>
              <a:t>主讲：陆敏</a:t>
            </a:r>
            <a:endParaRPr lang="zh-CN" altLang="en-US" sz="2000" b="1">
              <a:latin typeface="微软雅黑" panose="020B0503020204020204" charset="-122"/>
              <a:ea typeface="微软雅黑" panose="020B0503020204020204" charset="-122"/>
              <a:sym typeface="宋体" panose="02010600030101010101" pitchFamily="2" charset="-122"/>
            </a:endParaRPr>
          </a:p>
          <a:p>
            <a:r>
              <a:rPr lang="zh-CN" altLang="en-US" sz="2000" b="1">
                <a:latin typeface="微软雅黑" panose="020B0503020204020204" charset="-122"/>
                <a:ea typeface="微软雅黑" panose="020B0503020204020204" charset="-122"/>
                <a:sym typeface="宋体" panose="02010600030101010101" pitchFamily="2" charset="-122"/>
              </a:rPr>
              <a:t>单位：济南大学</a:t>
            </a:r>
            <a:r>
              <a:rPr lang="en-US" altLang="zh-CN" sz="2000" b="1">
                <a:latin typeface="微软雅黑" panose="020B0503020204020204" charset="-122"/>
                <a:ea typeface="微软雅黑" panose="020B0503020204020204" charset="-122"/>
                <a:sym typeface="宋体" panose="02010600030101010101" pitchFamily="2" charset="-122"/>
              </a:rPr>
              <a:t>GIS</a:t>
            </a:r>
            <a:r>
              <a:rPr lang="zh-CN" altLang="en-US" sz="2000" b="1">
                <a:latin typeface="微软雅黑" panose="020B0503020204020204" charset="-122"/>
                <a:ea typeface="微软雅黑" panose="020B0503020204020204" charset="-122"/>
                <a:sym typeface="宋体" panose="02010600030101010101" pitchFamily="2" charset="-122"/>
              </a:rPr>
              <a:t>研究中心</a:t>
            </a:r>
            <a:endParaRPr lang="zh-CN" altLang="en-US" sz="2000" b="1">
              <a:latin typeface="微软雅黑" panose="020B0503020204020204" charset="-122"/>
              <a:ea typeface="微软雅黑" panose="020B0503020204020204" charset="-122"/>
              <a:sym typeface="宋体" panose="02010600030101010101" pitchFamily="2" charset="-122"/>
            </a:endParaRPr>
          </a:p>
          <a:p>
            <a:r>
              <a:rPr lang="zh-CN" altLang="en-US" sz="2000" b="1">
                <a:latin typeface="微软雅黑" panose="020B0503020204020204" charset="-122"/>
                <a:ea typeface="微软雅黑" panose="020B0503020204020204" charset="-122"/>
                <a:sym typeface="宋体" panose="02010600030101010101" pitchFamily="2" charset="-122"/>
              </a:rPr>
              <a:t>邮箱：</a:t>
            </a:r>
            <a:r>
              <a:rPr lang="en-US" altLang="zh-CN" sz="2000" b="1">
                <a:latin typeface="微软雅黑" panose="020B0503020204020204" charset="-122"/>
                <a:ea typeface="微软雅黑" panose="020B0503020204020204" charset="-122"/>
                <a:sym typeface="宋体" panose="02010600030101010101" pitchFamily="2" charset="-122"/>
              </a:rPr>
              <a:t>sdlumin@126.com</a:t>
            </a:r>
            <a:endParaRPr lang="en-US" altLang="zh-CN" sz="2000" b="1">
              <a:latin typeface="微软雅黑" panose="020B0503020204020204" charset="-122"/>
              <a:ea typeface="微软雅黑" panose="020B0503020204020204" charset="-122"/>
              <a:sym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27355" y="690880"/>
            <a:ext cx="11445240" cy="6400800"/>
          </a:xfrm>
          <a:prstGeom prst="rect">
            <a:avLst/>
          </a:prstGeom>
          <a:noFill/>
        </p:spPr>
        <p:txBody>
          <a:bodyPr wrap="square" rtlCol="0" anchor="t">
            <a:spAutoFit/>
          </a:bodyPr>
          <a:lstStyle/>
          <a:p>
            <a:pPr marL="342900" indent="-342900" fontAlgn="auto">
              <a:buFont typeface="Wingdings" panose="05000000000000000000" charset="0"/>
              <a:buChar char=""/>
            </a:pPr>
            <a:r>
              <a:rPr lang="zh-CN" altLang="en-US" sz="2800" b="1" noProof="1">
                <a:solidFill>
                  <a:schemeClr val="tx2"/>
                </a:solidFill>
                <a:latin typeface="黑体" panose="02010600030101010101" charset="-122"/>
                <a:ea typeface="黑体" panose="02010600030101010101" charset="-122"/>
                <a:cs typeface="黑体" panose="02010600030101010101" charset="-122"/>
              </a:rPr>
              <a:t>山东省医师定期考核工作秉承服务医师、信息惠医、信息便医的宗旨，一直在创新模式，与时俱进：</a:t>
            </a:r>
            <a:endParaRPr lang="zh-CN" altLang="en-US" sz="2800" b="1" noProof="1">
              <a:solidFill>
                <a:schemeClr val="tx2"/>
              </a:solidFill>
              <a:latin typeface="黑体" panose="02010600030101010101" charset="-122"/>
              <a:ea typeface="黑体" panose="02010600030101010101" charset="-122"/>
              <a:cs typeface="黑体" panose="02010600030101010101" charset="-122"/>
            </a:endParaRPr>
          </a:p>
          <a:p>
            <a:pPr marL="800100" lvl="1" indent="-342900" fontAlgn="auto">
              <a:lnSpc>
                <a:spcPct val="150000"/>
              </a:lnSpc>
              <a:buFont typeface="Wingdings" panose="05000000000000000000" charset="0"/>
              <a:buChar char="n"/>
            </a:pPr>
            <a:r>
              <a:rPr lang="en-US" altLang="zh-CN" sz="2000" b="1" strike="noStrike" noProof="1">
                <a:solidFill>
                  <a:schemeClr val="tx2"/>
                </a:solidFill>
                <a:latin typeface="黑体" panose="02010600030101010101" charset="-122"/>
                <a:ea typeface="黑体" panose="02010600030101010101" charset="-122"/>
                <a:cs typeface="黑体" panose="02010600030101010101" charset="-122"/>
              </a:rPr>
              <a:t>2013-2014</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年度医师定期考核工作，我省创新性地提出互联网</a:t>
            </a:r>
            <a:r>
              <a:rPr lang="en-US" altLang="zh-CN" sz="2000" b="1" strike="noStrike" noProof="1">
                <a:solidFill>
                  <a:schemeClr val="tx2"/>
                </a:solidFill>
                <a:latin typeface="黑体" panose="02010600030101010101" charset="-122"/>
                <a:ea typeface="黑体" panose="02010600030101010101" charset="-122"/>
                <a:cs typeface="黑体" panose="02010600030101010101" charset="-122"/>
              </a:rPr>
              <a:t>+</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医师定期考核的工作思路，在全国率先将医师定期考核工作推向</a:t>
            </a:r>
            <a:r>
              <a:rPr lang="zh-CN" altLang="en-US" sz="2000" b="1" strike="noStrike" noProof="1">
                <a:solidFill>
                  <a:srgbClr val="FF0000"/>
                </a:solidFill>
                <a:latin typeface="黑体" panose="02010600030101010101" charset="-122"/>
                <a:ea typeface="黑体" panose="02010600030101010101" charset="-122"/>
                <a:cs typeface="黑体" panose="02010600030101010101" charset="-122"/>
              </a:rPr>
              <a:t>互联网</a:t>
            </a:r>
            <a:r>
              <a:rPr lang="en-US" altLang="zh-CN" sz="2000" b="1" strike="noStrike" noProof="1">
                <a:solidFill>
                  <a:srgbClr val="FF0000"/>
                </a:solidFill>
                <a:latin typeface="黑体" panose="02010600030101010101" charset="-122"/>
                <a:ea typeface="黑体" panose="02010600030101010101" charset="-122"/>
                <a:cs typeface="黑体" panose="02010600030101010101" charset="-122"/>
              </a:rPr>
              <a:t>+</a:t>
            </a:r>
            <a:r>
              <a:rPr lang="zh-CN" altLang="en-US" sz="2000" b="1" strike="noStrike" noProof="1">
                <a:solidFill>
                  <a:srgbClr val="FF0000"/>
                </a:solidFill>
                <a:latin typeface="黑体" panose="02010600030101010101" charset="-122"/>
                <a:ea typeface="黑体" panose="02010600030101010101" charset="-122"/>
                <a:cs typeface="黑体" panose="02010600030101010101" charset="-122"/>
              </a:rPr>
              <a:t>时代</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a:t>
            </a:r>
            <a:endParaRPr lang="zh-CN" altLang="en-US" sz="2000" b="1" strike="noStrike" noProof="1">
              <a:solidFill>
                <a:schemeClr val="tx2"/>
              </a:solidFill>
              <a:latin typeface="黑体" panose="02010600030101010101" charset="-122"/>
              <a:ea typeface="黑体" panose="02010600030101010101" charset="-122"/>
              <a:cs typeface="黑体" panose="02010600030101010101" charset="-122"/>
            </a:endParaRPr>
          </a:p>
          <a:p>
            <a:pPr marL="800100" lvl="1" indent="-342900" fontAlgn="auto">
              <a:lnSpc>
                <a:spcPct val="150000"/>
              </a:lnSpc>
              <a:buFont typeface="Wingdings" panose="05000000000000000000" charset="0"/>
              <a:buChar char="n"/>
            </a:pPr>
            <a:r>
              <a:rPr lang="en-US" altLang="zh-CN" sz="2000" b="1" strike="noStrike" noProof="1">
                <a:solidFill>
                  <a:schemeClr val="tx2"/>
                </a:solidFill>
                <a:latin typeface="黑体" panose="02010600030101010101" charset="-122"/>
                <a:ea typeface="黑体" panose="02010600030101010101" charset="-122"/>
                <a:cs typeface="黑体" panose="02010600030101010101" charset="-122"/>
              </a:rPr>
              <a:t>2015-2016</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年度医师定期考核工作，我</a:t>
            </a:r>
            <a:r>
              <a:rPr lang="zh-CN" altLang="en-US" sz="2000" b="1">
                <a:solidFill>
                  <a:schemeClr val="tx2"/>
                </a:solidFill>
                <a:latin typeface="黑体" panose="02010600030101010101" charset="-122"/>
                <a:ea typeface="黑体" panose="02010600030101010101" charset="-122"/>
                <a:cs typeface="黑体" panose="02010600030101010101" charset="-122"/>
                <a:sym typeface="+mn-ea"/>
              </a:rPr>
              <a:t>省</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又研发推出了医师服务</a:t>
            </a:r>
            <a:r>
              <a:rPr lang="en-US" altLang="zh-CN" sz="2000" b="1" strike="noStrike" noProof="1">
                <a:solidFill>
                  <a:schemeClr val="tx2"/>
                </a:solidFill>
                <a:latin typeface="黑体" panose="02010600030101010101" charset="-122"/>
                <a:ea typeface="黑体" panose="02010600030101010101" charset="-122"/>
                <a:cs typeface="黑体" panose="02010600030101010101" charset="-122"/>
              </a:rPr>
              <a:t>APP</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，将医师定期考核工作在全国率先推向</a:t>
            </a:r>
            <a:r>
              <a:rPr lang="zh-CN" altLang="en-US" sz="2000" b="1" strike="noStrike" noProof="1">
                <a:solidFill>
                  <a:srgbClr val="FF0000"/>
                </a:solidFill>
                <a:latin typeface="黑体" panose="02010600030101010101" charset="-122"/>
                <a:ea typeface="黑体" panose="02010600030101010101" charset="-122"/>
                <a:cs typeface="黑体" panose="02010600030101010101" charset="-122"/>
              </a:rPr>
              <a:t>移动化和智能化时代</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，引起国家医师协会和全国各省市医师协会的高度关注，纷纷来山东观摩取经、交流和效仿。</a:t>
            </a:r>
            <a:endParaRPr lang="zh-CN" altLang="en-US" sz="2000" b="1" strike="noStrike" noProof="1">
              <a:solidFill>
                <a:schemeClr val="tx2"/>
              </a:solidFill>
              <a:latin typeface="黑体" panose="02010600030101010101" charset="-122"/>
              <a:ea typeface="黑体" panose="02010600030101010101" charset="-122"/>
              <a:cs typeface="黑体" panose="02010600030101010101" charset="-122"/>
            </a:endParaRPr>
          </a:p>
          <a:p>
            <a:pPr marL="800100" lvl="1" indent="-342900" fontAlgn="auto">
              <a:lnSpc>
                <a:spcPct val="150000"/>
              </a:lnSpc>
              <a:buFont typeface="Wingdings" panose="05000000000000000000" charset="0"/>
              <a:buChar char="n"/>
            </a:pPr>
            <a:r>
              <a:rPr lang="en-US" altLang="zh-CN" sz="2000" b="1" strike="noStrike" noProof="1">
                <a:solidFill>
                  <a:schemeClr val="tx2"/>
                </a:solidFill>
                <a:latin typeface="黑体" panose="02010600030101010101" charset="-122"/>
                <a:ea typeface="黑体" panose="02010600030101010101" charset="-122"/>
                <a:cs typeface="黑体" panose="02010600030101010101" charset="-122"/>
              </a:rPr>
              <a:t>2017-2018</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年度医师定期考核工作，我省将医师定考大数据作为改善、优化和提升的主题，采用接口方式</a:t>
            </a:r>
            <a:r>
              <a:rPr lang="zh-CN" altLang="en-US" sz="2000" b="1">
                <a:solidFill>
                  <a:schemeClr val="tx2"/>
                </a:solidFill>
                <a:latin typeface="黑体" panose="02010600030101010101" charset="-122"/>
                <a:ea typeface="黑体" panose="02010600030101010101" charset="-122"/>
                <a:cs typeface="黑体" panose="02010600030101010101" charset="-122"/>
                <a:sym typeface="+mn-ea"/>
              </a:rPr>
              <a:t>实现了</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与医师电子化注册系统数据对接实现系统之间的数据互通共享</a:t>
            </a:r>
            <a:r>
              <a:rPr lang="zh-CN" altLang="en-US" sz="2000" b="1">
                <a:solidFill>
                  <a:schemeClr val="tx2"/>
                </a:solidFill>
                <a:latin typeface="黑体" panose="02010600030101010101" charset="-122"/>
                <a:ea typeface="黑体" panose="02010600030101010101" charset="-122"/>
                <a:cs typeface="黑体" panose="02010600030101010101" charset="-122"/>
                <a:sym typeface="+mn-ea"/>
              </a:rPr>
              <a:t>，为医师注册准入及事后监督管理提供依据，</a:t>
            </a:r>
            <a:r>
              <a:rPr lang="zh-CN" altLang="en-US" sz="2000" b="1">
                <a:solidFill>
                  <a:schemeClr val="tx2"/>
                </a:solidFill>
                <a:latin typeface="黑体" panose="02010600030101010101" charset="-122"/>
                <a:ea typeface="黑体" panose="02010600030101010101" charset="-122"/>
                <a:cs typeface="黑体" panose="02010600030101010101" charset="-122"/>
                <a:sym typeface="+mn-ea"/>
              </a:rPr>
              <a:t>率先全国进入医师定期考核工作的</a:t>
            </a:r>
            <a:r>
              <a:rPr lang="zh-CN" altLang="en-US" sz="2000" b="1">
                <a:solidFill>
                  <a:srgbClr val="FF0000"/>
                </a:solidFill>
                <a:latin typeface="黑体" panose="02010600030101010101" charset="-122"/>
                <a:ea typeface="黑体" panose="02010600030101010101" charset="-122"/>
                <a:cs typeface="黑体" panose="02010600030101010101" charset="-122"/>
                <a:sym typeface="+mn-ea"/>
              </a:rPr>
              <a:t>大数据时代</a:t>
            </a:r>
            <a:r>
              <a:rPr lang="zh-CN" altLang="en-US" sz="2000" b="1">
                <a:solidFill>
                  <a:srgbClr val="FF0000"/>
                </a:solidFill>
                <a:latin typeface="黑体" panose="02010600030101010101" charset="-122"/>
                <a:ea typeface="黑体" panose="02010600030101010101" charset="-122"/>
                <a:cs typeface="黑体" panose="02010600030101010101" charset="-122"/>
                <a:sym typeface="+mn-ea"/>
              </a:rPr>
              <a:t>。</a:t>
            </a:r>
            <a:endParaRPr lang="zh-CN" altLang="en-US" sz="2000" b="1" strike="noStrike" noProof="1">
              <a:solidFill>
                <a:schemeClr val="tx2"/>
              </a:solidFill>
              <a:latin typeface="黑体" panose="02010600030101010101" charset="-122"/>
              <a:ea typeface="黑体" panose="02010600030101010101" charset="-122"/>
              <a:cs typeface="黑体" panose="02010600030101010101" charset="-122"/>
            </a:endParaRPr>
          </a:p>
          <a:p>
            <a:pPr marL="800100" lvl="1" indent="-342900" fontAlgn="auto">
              <a:lnSpc>
                <a:spcPct val="150000"/>
              </a:lnSpc>
              <a:buFont typeface="Wingdings" panose="05000000000000000000" charset="0"/>
              <a:buChar char="n"/>
            </a:pPr>
            <a:r>
              <a:rPr lang="en-US" altLang="zh-CN" sz="2000" b="1" noProof="1">
                <a:solidFill>
                  <a:schemeClr val="tx2"/>
                </a:solidFill>
                <a:latin typeface="黑体" panose="02010600030101010101" charset="-122"/>
                <a:ea typeface="黑体" panose="02010600030101010101" charset="-122"/>
                <a:cs typeface="黑体" panose="02010600030101010101" charset="-122"/>
              </a:rPr>
              <a:t>2019-2020</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年度医师定期考核工作，我省重点加强了人文医学培训和学习环节，同时将临床类细分为</a:t>
            </a:r>
            <a:r>
              <a:rPr lang="zh-CN" altLang="en-US" sz="2000" b="1" strike="noStrike" noProof="1">
                <a:solidFill>
                  <a:srgbClr val="FF0000"/>
                </a:solidFill>
                <a:latin typeface="黑体" panose="02010600030101010101" charset="-122"/>
                <a:ea typeface="黑体" panose="02010600030101010101" charset="-122"/>
                <a:cs typeface="黑体" panose="02010600030101010101" charset="-122"/>
              </a:rPr>
              <a:t>内科、外科、妇科、儿科、五官科</a:t>
            </a:r>
            <a:r>
              <a:rPr lang="zh-CN" altLang="en-US" sz="2000" b="1" strike="noStrike" noProof="1">
                <a:solidFill>
                  <a:schemeClr val="tx2"/>
                </a:solidFill>
                <a:latin typeface="黑体" panose="02010600030101010101" charset="-122"/>
                <a:ea typeface="黑体" panose="02010600030101010101" charset="-122"/>
                <a:cs typeface="黑体" panose="02010600030101010101" charset="-122"/>
              </a:rPr>
              <a:t>，重新整理试题及其他内容，让考核更具科学性严谨性。</a:t>
            </a:r>
            <a:endParaRPr lang="zh-CN" altLang="en-US" sz="2000" b="1" strike="noStrike" noProof="1">
              <a:solidFill>
                <a:schemeClr val="tx2"/>
              </a:solidFill>
              <a:latin typeface="黑体" panose="02010600030101010101" charset="-122"/>
              <a:ea typeface="黑体" panose="02010600030101010101" charset="-122"/>
              <a:cs typeface="黑体" panose="02010600030101010101" charset="-122"/>
            </a:endParaRPr>
          </a:p>
          <a:p>
            <a:pPr marL="457200" indent="-457200" fontAlgn="auto">
              <a:buFont typeface="Wingdings" panose="05000000000000000000" charset="0"/>
              <a:buChar char="l"/>
            </a:pPr>
            <a:endParaRPr lang="zh-CN" altLang="en-US" sz="2400" b="1" noProof="1">
              <a:solidFill>
                <a:schemeClr val="tx2"/>
              </a:solidFill>
              <a:latin typeface="黑体" panose="02010600030101010101" charset="-122"/>
              <a:ea typeface="黑体" panose="02010600030101010101" charset="-122"/>
              <a:cs typeface="黑体" panose="0201060003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857196"/>
          <p:cNvPicPr>
            <a:picLocks noChangeAspect="1"/>
          </p:cNvPicPr>
          <p:nvPr/>
        </p:nvPicPr>
        <p:blipFill>
          <a:blip r:embed="rId1"/>
          <a:srcRect t="17349" b="8478"/>
          <a:stretch>
            <a:fillRect/>
          </a:stretch>
        </p:blipFill>
        <p:spPr>
          <a:xfrm>
            <a:off x="1419860" y="111125"/>
            <a:ext cx="4301490" cy="6381115"/>
          </a:xfrm>
          <a:prstGeom prst="rect">
            <a:avLst/>
          </a:prstGeom>
        </p:spPr>
      </p:pic>
      <p:pic>
        <p:nvPicPr>
          <p:cNvPr id="3" name="图片 2" descr="322420105"/>
          <p:cNvPicPr>
            <a:picLocks noChangeAspect="1"/>
          </p:cNvPicPr>
          <p:nvPr/>
        </p:nvPicPr>
        <p:blipFill>
          <a:blip r:embed="rId2"/>
          <a:srcRect l="9363" t="13845" r="8240" b="23871"/>
          <a:stretch>
            <a:fillRect/>
          </a:stretch>
        </p:blipFill>
        <p:spPr>
          <a:xfrm>
            <a:off x="6336030" y="329565"/>
            <a:ext cx="5244465" cy="6356350"/>
          </a:xfrm>
          <a:prstGeom prst="rect">
            <a:avLst/>
          </a:prstGeom>
        </p:spPr>
      </p:pic>
      <p:sp>
        <p:nvSpPr>
          <p:cNvPr id="4" name="下弧形箭头 3"/>
          <p:cNvSpPr/>
          <p:nvPr/>
        </p:nvSpPr>
        <p:spPr>
          <a:xfrm>
            <a:off x="1577975" y="4483100"/>
            <a:ext cx="6734810" cy="1651000"/>
          </a:xfrm>
          <a:prstGeom prst="curvedUpArrow">
            <a:avLst>
              <a:gd name="adj1" fmla="val 44325"/>
              <a:gd name="adj2" fmla="val 50000"/>
              <a:gd name="adj3" fmla="val 25000"/>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80499796"/>
          <p:cNvPicPr>
            <a:picLocks noChangeAspect="1"/>
          </p:cNvPicPr>
          <p:nvPr/>
        </p:nvPicPr>
        <p:blipFill>
          <a:blip r:embed="rId1"/>
          <a:srcRect t="10259" b="20836"/>
          <a:stretch>
            <a:fillRect/>
          </a:stretch>
        </p:blipFill>
        <p:spPr>
          <a:xfrm>
            <a:off x="6618605" y="339725"/>
            <a:ext cx="2647315" cy="3650615"/>
          </a:xfrm>
          <a:prstGeom prst="rect">
            <a:avLst/>
          </a:prstGeom>
        </p:spPr>
      </p:pic>
      <p:pic>
        <p:nvPicPr>
          <p:cNvPr id="6" name="图片 5" descr="2121804573"/>
          <p:cNvPicPr>
            <a:picLocks noChangeAspect="1"/>
          </p:cNvPicPr>
          <p:nvPr/>
        </p:nvPicPr>
        <p:blipFill>
          <a:blip r:embed="rId2"/>
          <a:srcRect t="9047" b="21201"/>
          <a:stretch>
            <a:fillRect/>
          </a:stretch>
        </p:blipFill>
        <p:spPr>
          <a:xfrm>
            <a:off x="3134995" y="352425"/>
            <a:ext cx="2606675" cy="3637915"/>
          </a:xfrm>
          <a:prstGeom prst="rect">
            <a:avLst/>
          </a:prstGeom>
        </p:spPr>
      </p:pic>
      <p:pic>
        <p:nvPicPr>
          <p:cNvPr id="3" name="图片 2"/>
          <p:cNvPicPr>
            <a:picLocks noChangeAspect="1"/>
          </p:cNvPicPr>
          <p:nvPr/>
        </p:nvPicPr>
        <p:blipFill rotWithShape="1">
          <a:blip r:embed="rId3"/>
          <a:srcRect l="13948" t="51797" r="13628" b="34813"/>
          <a:stretch>
            <a:fillRect/>
          </a:stretch>
        </p:blipFill>
        <p:spPr>
          <a:xfrm>
            <a:off x="815975" y="3870325"/>
            <a:ext cx="10560050" cy="2342515"/>
          </a:xfrm>
          <a:prstGeom prst="rect">
            <a:avLst/>
          </a:prstGeom>
        </p:spPr>
      </p:pic>
      <p:sp>
        <p:nvSpPr>
          <p:cNvPr id="4" name="文本框 3"/>
          <p:cNvSpPr txBox="1"/>
          <p:nvPr/>
        </p:nvSpPr>
        <p:spPr>
          <a:xfrm>
            <a:off x="3284855" y="5975350"/>
            <a:ext cx="8345170" cy="398780"/>
          </a:xfrm>
          <a:prstGeom prst="rect">
            <a:avLst/>
          </a:prstGeom>
          <a:noFill/>
        </p:spPr>
        <p:txBody>
          <a:bodyPr wrap="square" rtlCol="0">
            <a:spAutoFit/>
          </a:bodyPr>
          <a:p>
            <a:r>
              <a:rPr lang="en-US" altLang="zh-CN" sz="2000" b="1"/>
              <a:t>——</a:t>
            </a:r>
            <a:r>
              <a:rPr lang="zh-CN" altLang="en-US" sz="2000" b="1"/>
              <a:t>山东省卫生健康委《关于全面推开</a:t>
            </a:r>
            <a:r>
              <a:rPr lang="en-US" altLang="zh-CN" sz="2000" b="1"/>
              <a:t>“”</a:t>
            </a:r>
            <a:r>
              <a:rPr lang="zh-CN" altLang="en-US" sz="2000" b="1"/>
              <a:t>证照分离》改革有关事项的通知</a:t>
            </a:r>
            <a:endParaRPr lang="zh-CN" altLang="en-US" sz="20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
          <p:cNvSpPr txBox="1"/>
          <p:nvPr/>
        </p:nvSpPr>
        <p:spPr>
          <a:xfrm>
            <a:off x="310846" y="962025"/>
            <a:ext cx="11568113" cy="4646295"/>
          </a:xfrm>
          <a:prstGeom prst="rect">
            <a:avLst/>
          </a:prstGeom>
          <a:noFill/>
          <a:ln w="9525">
            <a:noFill/>
          </a:ln>
        </p:spPr>
        <p:txBody>
          <a:bodyPr wrap="square" anchor="t">
            <a:spAutoFit/>
          </a:bodyPr>
          <a:lstStyle/>
          <a:p>
            <a:pPr marL="285750" indent="-285750">
              <a:buFont typeface="Wingdings" panose="05000000000000000000" charset="0"/>
              <a:buChar char=""/>
            </a:pPr>
            <a:r>
              <a:rPr lang="en-US" altLang="zh-CN" sz="2600" b="1">
                <a:latin typeface="微软雅黑" panose="020B0503020204020204" charset="-122"/>
                <a:ea typeface="微软雅黑" panose="020B0503020204020204" charset="-122"/>
              </a:rPr>
              <a:t>在省卫生健康委的统一领导下，</a:t>
            </a:r>
            <a:r>
              <a:rPr lang="zh-CN" altLang="en-US" sz="2600" b="1">
                <a:latin typeface="微软雅黑" panose="020B0503020204020204" charset="-122"/>
                <a:ea typeface="微软雅黑" panose="020B0503020204020204" charset="-122"/>
              </a:rPr>
              <a:t>在</a:t>
            </a:r>
            <a:r>
              <a:rPr lang="en-US" altLang="zh-CN" sz="2600" b="1">
                <a:latin typeface="微软雅黑" panose="020B0503020204020204" charset="-122"/>
                <a:ea typeface="微软雅黑" panose="020B0503020204020204" charset="-122"/>
              </a:rPr>
              <a:t>各市卫健委，定考办，考核机构、执业机构的共同努力下，</a:t>
            </a:r>
            <a:r>
              <a:rPr lang="en-US" altLang="zh-CN" sz="2600" b="1">
                <a:latin typeface="微软雅黑" panose="020B0503020204020204" charset="-122"/>
                <a:ea typeface="微软雅黑" panose="020B0503020204020204" charset="-122"/>
                <a:sym typeface="+mn-ea"/>
              </a:rPr>
              <a:t>2019-2020年度</a:t>
            </a:r>
            <a:r>
              <a:rPr lang="zh-CN" altLang="en-US" sz="2600" b="1">
                <a:latin typeface="微软雅黑" panose="020B0503020204020204" charset="-122"/>
                <a:ea typeface="微软雅黑" panose="020B0503020204020204" charset="-122"/>
                <a:sym typeface="+mn-ea"/>
              </a:rPr>
              <a:t>（</a:t>
            </a:r>
            <a:r>
              <a:rPr lang="en-US" altLang="zh-CN" sz="2600" b="1">
                <a:latin typeface="微软雅黑" panose="020B0503020204020204" charset="-122"/>
                <a:ea typeface="微软雅黑" panose="020B0503020204020204" charset="-122"/>
              </a:rPr>
              <a:t>第六周期</a:t>
            </a:r>
            <a:r>
              <a:rPr lang="zh-CN" altLang="en-US" sz="2600" b="1">
                <a:latin typeface="微软雅黑" panose="020B0503020204020204" charset="-122"/>
                <a:ea typeface="微软雅黑" panose="020B0503020204020204" charset="-122"/>
              </a:rPr>
              <a:t>）</a:t>
            </a:r>
            <a:r>
              <a:rPr lang="en-US" altLang="zh-CN" sz="2600" b="1">
                <a:latin typeface="微软雅黑" panose="020B0503020204020204" charset="-122"/>
                <a:ea typeface="微软雅黑" panose="020B0503020204020204" charset="-122"/>
              </a:rPr>
              <a:t>医师定期</a:t>
            </a:r>
            <a:r>
              <a:rPr lang="zh-CN" altLang="en-US" sz="2600" b="1">
                <a:latin typeface="微软雅黑" panose="020B0503020204020204" charset="-122"/>
                <a:ea typeface="微软雅黑" panose="020B0503020204020204" charset="-122"/>
              </a:rPr>
              <a:t>考核</a:t>
            </a:r>
            <a:r>
              <a:rPr lang="en-US" altLang="zh-CN" sz="2600" b="1">
                <a:latin typeface="微软雅黑" panose="020B0503020204020204" charset="-122"/>
                <a:ea typeface="微软雅黑" panose="020B0503020204020204" charset="-122"/>
              </a:rPr>
              <a:t>工作</a:t>
            </a:r>
            <a:r>
              <a:rPr lang="zh-CN" altLang="en-US" sz="2600" b="1">
                <a:latin typeface="微软雅黑" panose="020B0503020204020204" charset="-122"/>
                <a:ea typeface="微软雅黑" panose="020B0503020204020204" charset="-122"/>
              </a:rPr>
              <a:t>，于</a:t>
            </a:r>
            <a:r>
              <a:rPr lang="en-US" altLang="zh-CN" sz="2600" b="1">
                <a:latin typeface="微软雅黑" panose="020B0503020204020204" charset="-122"/>
                <a:ea typeface="微软雅黑" panose="020B0503020204020204" charset="-122"/>
              </a:rPr>
              <a:t>2020</a:t>
            </a:r>
            <a:r>
              <a:rPr lang="zh-CN" altLang="en-US" sz="2600" b="1">
                <a:latin typeface="微软雅黑" panose="020B0503020204020204" charset="-122"/>
                <a:ea typeface="微软雅黑" panose="020B0503020204020204" charset="-122"/>
              </a:rPr>
              <a:t>年</a:t>
            </a:r>
            <a:r>
              <a:rPr lang="en-US" altLang="zh-CN" sz="2600" b="1">
                <a:latin typeface="微软雅黑" panose="020B0503020204020204" charset="-122"/>
                <a:ea typeface="微软雅黑" panose="020B0503020204020204" charset="-122"/>
              </a:rPr>
              <a:t>9</a:t>
            </a:r>
            <a:r>
              <a:rPr lang="zh-CN" altLang="en-US" sz="2600" b="1">
                <a:latin typeface="微软雅黑" panose="020B0503020204020204" charset="-122"/>
                <a:ea typeface="微软雅黑" panose="020B0503020204020204" charset="-122"/>
              </a:rPr>
              <a:t>月</a:t>
            </a:r>
            <a:r>
              <a:rPr lang="en-US" altLang="zh-CN" sz="2600" b="1">
                <a:latin typeface="微软雅黑" panose="020B0503020204020204" charset="-122"/>
                <a:ea typeface="微软雅黑" panose="020B0503020204020204" charset="-122"/>
              </a:rPr>
              <a:t>2</a:t>
            </a:r>
            <a:r>
              <a:rPr lang="zh-CN" altLang="en-US" sz="2600" b="1">
                <a:latin typeface="微软雅黑" panose="020B0503020204020204" charset="-122"/>
                <a:ea typeface="微软雅黑" panose="020B0503020204020204" charset="-122"/>
              </a:rPr>
              <a:t>日启动，于</a:t>
            </a:r>
            <a:r>
              <a:rPr lang="en-US" altLang="zh-CN" sz="2600" b="1">
                <a:latin typeface="微软雅黑" panose="020B0503020204020204" charset="-122"/>
                <a:ea typeface="微软雅黑" panose="020B0503020204020204" charset="-122"/>
              </a:rPr>
              <a:t>12</a:t>
            </a:r>
            <a:r>
              <a:rPr lang="zh-CN" altLang="en-US" sz="2600" b="1">
                <a:latin typeface="微软雅黑" panose="020B0503020204020204" charset="-122"/>
                <a:ea typeface="微软雅黑" panose="020B0503020204020204" charset="-122"/>
              </a:rPr>
              <a:t>月</a:t>
            </a:r>
            <a:r>
              <a:rPr lang="en-US" altLang="zh-CN" sz="2600" b="1">
                <a:latin typeface="微软雅黑" panose="020B0503020204020204" charset="-122"/>
                <a:ea typeface="微软雅黑" panose="020B0503020204020204" charset="-122"/>
              </a:rPr>
              <a:t>21</a:t>
            </a:r>
            <a:r>
              <a:rPr lang="zh-CN" altLang="en-US" sz="2600" b="1">
                <a:latin typeface="微软雅黑" panose="020B0503020204020204" charset="-122"/>
                <a:ea typeface="微软雅黑" panose="020B0503020204020204" charset="-122"/>
              </a:rPr>
              <a:t>日完成全部</a:t>
            </a:r>
            <a:r>
              <a:rPr lang="zh-CN" altLang="en-US" sz="2600" b="1">
                <a:latin typeface="微软雅黑" panose="020B0503020204020204" charset="-122"/>
                <a:ea typeface="微软雅黑" panose="020B0503020204020204" charset="-122"/>
              </a:rPr>
              <a:t>工作，</a:t>
            </a:r>
            <a:r>
              <a:rPr lang="en-US" altLang="zh-CN" sz="2600" b="1">
                <a:latin typeface="微软雅黑" panose="020B0503020204020204" charset="-122"/>
                <a:ea typeface="微软雅黑" panose="020B0503020204020204" charset="-122"/>
                <a:sym typeface="+mn-ea"/>
              </a:rPr>
              <a:t>圆满</a:t>
            </a:r>
            <a:r>
              <a:rPr lang="zh-CN" altLang="en-US" sz="2600" b="1">
                <a:latin typeface="微软雅黑" panose="020B0503020204020204" charset="-122"/>
                <a:ea typeface="微软雅黑" panose="020B0503020204020204" charset="-122"/>
                <a:sym typeface="+mn-ea"/>
              </a:rPr>
              <a:t>结束</a:t>
            </a:r>
            <a:r>
              <a:rPr lang="en-US" altLang="zh-CN" sz="2600" b="1">
                <a:latin typeface="微软雅黑" panose="020B0503020204020204" charset="-122"/>
                <a:ea typeface="微软雅黑" panose="020B0503020204020204" charset="-122"/>
                <a:sym typeface="+mn-ea"/>
              </a:rPr>
              <a:t>。</a:t>
            </a:r>
            <a:endParaRPr lang="en-US" altLang="zh-CN" sz="2600" b="1">
              <a:latin typeface="微软雅黑" panose="020B0503020204020204" charset="-122"/>
              <a:ea typeface="微软雅黑" panose="020B0503020204020204" charset="-122"/>
              <a:sym typeface="+mn-ea"/>
            </a:endParaRPr>
          </a:p>
          <a:p>
            <a:pPr marL="285750" indent="-285750">
              <a:buFont typeface="Wingdings" panose="05000000000000000000" charset="0"/>
              <a:buChar char=""/>
            </a:pPr>
            <a:endParaRPr lang="en-US" altLang="zh-CN" sz="1000" b="1">
              <a:latin typeface="微软雅黑" panose="020B0503020204020204" charset="-122"/>
              <a:ea typeface="微软雅黑" panose="020B0503020204020204" charset="-122"/>
            </a:endParaRPr>
          </a:p>
          <a:p>
            <a:pPr marL="285750" indent="-285750">
              <a:buFont typeface="Wingdings" panose="05000000000000000000" charset="0"/>
              <a:buChar char=""/>
            </a:pPr>
            <a:r>
              <a:rPr lang="en-US" altLang="zh-CN" sz="2600" b="1">
                <a:latin typeface="微软雅黑" panose="020B0503020204020204" charset="-122"/>
                <a:ea typeface="微软雅黑" panose="020B0503020204020204" charset="-122"/>
              </a:rPr>
              <a:t>山东省医师定期考核</a:t>
            </a:r>
            <a:r>
              <a:rPr lang="zh-CN" altLang="en-US" sz="2600" b="1">
                <a:latin typeface="微软雅黑" panose="020B0503020204020204" charset="-122"/>
                <a:ea typeface="微软雅黑" panose="020B0503020204020204" charset="-122"/>
              </a:rPr>
              <a:t>信息</a:t>
            </a:r>
            <a:r>
              <a:rPr lang="en-US" altLang="zh-CN" sz="2600" b="1">
                <a:latin typeface="微软雅黑" panose="020B0503020204020204" charset="-122"/>
                <a:ea typeface="微软雅黑" panose="020B0503020204020204" charset="-122"/>
              </a:rPr>
              <a:t>管理平台于2020年9月4日8:00上线，2020年12月21日8:00一般程序考核业务水平测试补考工作结束，通过医师服务APP共激活医师总人数326753人，其中执行简易程序人员170057人，一般程序人员156696人。一般程序考核人员中，具备免考条件免于考试人员19440人，实际参加考试人员137256人。137256人中，参加首次考试和二次补考的有136355人。已完成考试的136355人中，60分及以上人员136165人；59分及以下人员数为190人，占总考核人数0.06%。</a:t>
            </a:r>
            <a:endParaRPr lang="en-US" altLang="zh-CN" sz="2600" b="1">
              <a:latin typeface="微软雅黑" panose="020B0503020204020204" charset="-122"/>
              <a:ea typeface="微软雅黑" panose="020B0503020204020204" charset="-122"/>
            </a:endParaRPr>
          </a:p>
          <a:p>
            <a:pPr>
              <a:buFont typeface="Wingdings" panose="05000000000000000000" charset="0"/>
            </a:pPr>
            <a:endParaRPr lang="en-US" altLang="zh-CN" sz="2600" b="1">
              <a:latin typeface="微软雅黑" panose="020B0503020204020204" charset="-122"/>
              <a:ea typeface="微软雅黑" panose="020B0503020204020204" charset="-122"/>
            </a:endParaRPr>
          </a:p>
        </p:txBody>
      </p:sp>
      <p:sp>
        <p:nvSpPr>
          <p:cNvPr id="4099" name="文本框 25"/>
          <p:cNvSpPr txBox="1"/>
          <p:nvPr/>
        </p:nvSpPr>
        <p:spPr>
          <a:xfrm>
            <a:off x="415925" y="287338"/>
            <a:ext cx="9558020" cy="521970"/>
          </a:xfrm>
          <a:prstGeom prst="rect">
            <a:avLst/>
          </a:prstGeom>
          <a:noFill/>
          <a:ln w="9525">
            <a:noFill/>
          </a:ln>
        </p:spPr>
        <p:txBody>
          <a:bodyPr wrap="none" anchor="t">
            <a:spAutoFit/>
          </a:bodyPr>
          <a:lstStyle/>
          <a:p>
            <a:r>
              <a:rPr lang="en-US" altLang="zh-CN" sz="2800" b="1">
                <a:solidFill>
                  <a:schemeClr val="tx1"/>
                </a:solidFill>
                <a:latin typeface="微软雅黑" panose="020B0503020204020204" charset="-122"/>
                <a:ea typeface="微软雅黑" panose="020B0503020204020204" charset="-122"/>
              </a:rPr>
              <a:t>2019-2020</a:t>
            </a:r>
            <a:r>
              <a:rPr lang="zh-CN" altLang="en-US" sz="2800" b="1">
                <a:solidFill>
                  <a:schemeClr val="tx1"/>
                </a:solidFill>
                <a:latin typeface="微软雅黑" panose="020B0503020204020204" charset="-122"/>
                <a:ea typeface="微软雅黑" panose="020B0503020204020204" charset="-122"/>
              </a:rPr>
              <a:t>年度（第六周期）</a:t>
            </a:r>
            <a:r>
              <a:rPr lang="zh-CN" altLang="zh-CN" sz="2800" b="1">
                <a:solidFill>
                  <a:schemeClr val="tx1"/>
                </a:solidFill>
                <a:latin typeface="微软雅黑" panose="020B0503020204020204" charset="-122"/>
                <a:ea typeface="微软雅黑" panose="020B0503020204020204" charset="-122"/>
              </a:rPr>
              <a:t>医师定期考核工作情况回顾</a:t>
            </a:r>
            <a:r>
              <a:rPr lang="zh-CN" altLang="zh-CN" sz="2800" b="1">
                <a:solidFill>
                  <a:srgbClr val="FF0000"/>
                </a:solidFill>
                <a:latin typeface="微软雅黑" panose="020B0503020204020204" charset="-122"/>
                <a:ea typeface="微软雅黑" panose="020B0503020204020204" charset="-122"/>
              </a:rPr>
              <a:t>：</a:t>
            </a:r>
            <a:endParaRPr lang="zh-CN" altLang="zh-CN" sz="2800" b="1">
              <a:solidFill>
                <a:srgbClr val="FF0000"/>
              </a:solidFill>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
          <p:cNvSpPr txBox="1"/>
          <p:nvPr/>
        </p:nvSpPr>
        <p:spPr>
          <a:xfrm>
            <a:off x="311481" y="895350"/>
            <a:ext cx="11568113" cy="5939155"/>
          </a:xfrm>
          <a:prstGeom prst="rect">
            <a:avLst/>
          </a:prstGeom>
          <a:noFill/>
          <a:ln w="9525">
            <a:noFill/>
          </a:ln>
        </p:spPr>
        <p:txBody>
          <a:bodyPr wrap="square" anchor="t">
            <a:spAutoFit/>
          </a:bodyPr>
          <a:lstStyle/>
          <a:p>
            <a:pPr marL="285750" indent="-285750">
              <a:buFont typeface="Wingdings" panose="05000000000000000000" charset="0"/>
              <a:buChar char=""/>
            </a:pPr>
            <a:r>
              <a:rPr lang="zh-CN" altLang="en-US" sz="2400" b="1">
                <a:solidFill>
                  <a:srgbClr val="FF0000"/>
                </a:solidFill>
                <a:latin typeface="微软雅黑" panose="020B0503020204020204" charset="-122"/>
                <a:ea typeface="微软雅黑" panose="020B0503020204020204" charset="-122"/>
              </a:rPr>
              <a:t>变化一：医师定期考核工作正式写入医师法</a:t>
            </a:r>
            <a:endParaRPr lang="zh-CN" altLang="en-US" sz="2400" b="1">
              <a:solidFill>
                <a:srgbClr val="FF0000"/>
              </a:solidFill>
              <a:latin typeface="微软雅黑" panose="020B0503020204020204" charset="-122"/>
              <a:ea typeface="微软雅黑" panose="020B0503020204020204" charset="-122"/>
            </a:endParaRPr>
          </a:p>
          <a:p>
            <a:pPr lvl="1">
              <a:buFont typeface="Wingdings" panose="05000000000000000000" charset="0"/>
            </a:pPr>
            <a:r>
              <a:rPr lang="zh-CN" altLang="en-US" sz="2400" b="1">
                <a:solidFill>
                  <a:srgbClr val="002060"/>
                </a:solidFill>
                <a:latin typeface="微软雅黑" panose="020B0503020204020204" charset="-122"/>
                <a:ea typeface="微软雅黑" panose="020B0503020204020204" charset="-122"/>
              </a:rPr>
              <a:t>《医师法》第42条规定：国家实行医师定期考核制度。今年是新版医师法颁布以来，医师定期考核正式进入医师法后的第一轮定期考核，其严肃性不可同日而语，所以务必提醒医师高度重视，于百忙之中加强学习，顺利通过考核。</a:t>
            </a:r>
            <a:endParaRPr lang="zh-CN" altLang="en-US" sz="2400" b="1">
              <a:solidFill>
                <a:srgbClr val="00206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2400" b="1">
                <a:solidFill>
                  <a:srgbClr val="FF0000"/>
                </a:solidFill>
                <a:latin typeface="微软雅黑" panose="020B0503020204020204" charset="-122"/>
                <a:ea typeface="微软雅黑" panose="020B0503020204020204" charset="-122"/>
                <a:sym typeface="+mn-ea"/>
              </a:rPr>
              <a:t>变化二：</a:t>
            </a:r>
            <a:r>
              <a:rPr lang="zh-CN" altLang="en-US" sz="2400" b="1">
                <a:solidFill>
                  <a:srgbClr val="FF0000"/>
                </a:solidFill>
                <a:latin typeface="微软雅黑" panose="020B0503020204020204" charset="-122"/>
                <a:ea typeface="微软雅黑" panose="020B0503020204020204" charset="-122"/>
              </a:rPr>
              <a:t>医师定期考核依托我省全民健康信息平台进行</a:t>
            </a:r>
            <a:endParaRPr lang="zh-CN" altLang="en-US" sz="2400" b="1">
              <a:solidFill>
                <a:srgbClr val="FF0000"/>
              </a:solidFill>
              <a:latin typeface="微软雅黑" panose="020B0503020204020204" charset="-122"/>
              <a:ea typeface="微软雅黑" panose="020B0503020204020204" charset="-122"/>
            </a:endParaRPr>
          </a:p>
          <a:p>
            <a:pPr lvl="1">
              <a:buFont typeface="Wingdings" panose="05000000000000000000" charset="0"/>
            </a:pPr>
            <a:r>
              <a:rPr lang="zh-CN" altLang="en-US" sz="2400" b="1">
                <a:solidFill>
                  <a:srgbClr val="002060"/>
                </a:solidFill>
                <a:latin typeface="微软雅黑" panose="020B0503020204020204" charset="-122"/>
                <a:ea typeface="微软雅黑" panose="020B0503020204020204" charset="-122"/>
              </a:rPr>
              <a:t>2022年，由山东省卫生健康委提出申请，山东省大数据局专门为我省的医师定期考核工作在政务云上划拨了服务器资源，山东省医师定期考核信息管理系统成为我省全民健康信息平台的重要的子业务平台。</a:t>
            </a:r>
            <a:endParaRPr lang="zh-CN" altLang="en-US" sz="2400" b="1">
              <a:solidFill>
                <a:srgbClr val="00206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2400" b="1">
                <a:solidFill>
                  <a:srgbClr val="FF0000"/>
                </a:solidFill>
                <a:latin typeface="微软雅黑" panose="020B0503020204020204" charset="-122"/>
                <a:ea typeface="微软雅黑" panose="020B0503020204020204" charset="-122"/>
                <a:sym typeface="+mn-ea"/>
              </a:rPr>
              <a:t>变化三：</a:t>
            </a:r>
            <a:r>
              <a:rPr lang="zh-CN" altLang="en-US" sz="2400" b="1">
                <a:solidFill>
                  <a:srgbClr val="FF0000"/>
                </a:solidFill>
                <a:latin typeface="微软雅黑" panose="020B0503020204020204" charset="-122"/>
                <a:ea typeface="微软雅黑" panose="020B0503020204020204" charset="-122"/>
              </a:rPr>
              <a:t>业务测评考题内容有重大更新</a:t>
            </a:r>
            <a:endParaRPr lang="zh-CN" altLang="en-US" sz="2400" b="1">
              <a:solidFill>
                <a:srgbClr val="FF0000"/>
              </a:solidFill>
              <a:latin typeface="微软雅黑" panose="020B0503020204020204" charset="-122"/>
              <a:ea typeface="微软雅黑" panose="020B0503020204020204" charset="-122"/>
            </a:endParaRPr>
          </a:p>
          <a:p>
            <a:pPr lvl="1">
              <a:buFont typeface="Wingdings" panose="05000000000000000000" charset="0"/>
            </a:pPr>
            <a:r>
              <a:rPr lang="zh-CN" altLang="en-US" sz="2400" b="1">
                <a:solidFill>
                  <a:srgbClr val="002060"/>
                </a:solidFill>
                <a:latin typeface="微软雅黑" panose="020B0503020204020204" charset="-122"/>
                <a:ea typeface="微软雅黑" panose="020B0503020204020204" charset="-122"/>
              </a:rPr>
              <a:t>今年考题范围变化较大，新增加了医师法、十八项核心制度、政策法规等方面的考核内容，主要还是让医师能够依法合规执业，能够知晓并依法维护自己的权益，同时也能够依法很好的保护自己。另外，业务层面的试题也有更新，比如中医类增加了《山东省中医药条例》等测评试题。医师定期考核的重要宗旨就是以考促学。与时俱进，不断提升自己的业务水平。</a:t>
            </a:r>
            <a:endParaRPr lang="zh-CN" altLang="en-US" sz="2400" b="1">
              <a:solidFill>
                <a:srgbClr val="002060"/>
              </a:solidFill>
              <a:latin typeface="微软雅黑" panose="020B0503020204020204" charset="-122"/>
              <a:ea typeface="微软雅黑" panose="020B0503020204020204" charset="-122"/>
            </a:endParaRPr>
          </a:p>
          <a:p>
            <a:pPr marL="285750" indent="-285750">
              <a:buFont typeface="Wingdings" panose="05000000000000000000" charset="0"/>
              <a:buChar char=""/>
            </a:pPr>
            <a:endParaRPr lang="zh-CN" altLang="en-US" sz="2600" b="1" dirty="0">
              <a:latin typeface="微软雅黑" panose="020B0503020204020204" charset="-122"/>
            </a:endParaRPr>
          </a:p>
          <a:p>
            <a:pPr marL="285750" indent="-285750">
              <a:buFont typeface="Wingdings" panose="05000000000000000000" charset="0"/>
              <a:buChar char=""/>
            </a:pPr>
            <a:endParaRPr lang="en-US" altLang="zh-CN" sz="1800" b="1" dirty="0">
              <a:solidFill>
                <a:schemeClr val="bg2">
                  <a:lumMod val="50000"/>
                </a:schemeClr>
              </a:solidFill>
              <a:latin typeface="微软雅黑" panose="020B0503020204020204" charset="-122"/>
            </a:endParaRPr>
          </a:p>
        </p:txBody>
      </p:sp>
      <p:sp>
        <p:nvSpPr>
          <p:cNvPr id="4099" name="文本框 25"/>
          <p:cNvSpPr txBox="1"/>
          <p:nvPr/>
        </p:nvSpPr>
        <p:spPr>
          <a:xfrm>
            <a:off x="415925" y="287338"/>
            <a:ext cx="9913620" cy="521970"/>
          </a:xfrm>
          <a:prstGeom prst="rect">
            <a:avLst/>
          </a:prstGeom>
          <a:noFill/>
          <a:ln w="9525">
            <a:noFill/>
          </a:ln>
        </p:spPr>
        <p:txBody>
          <a:bodyPr wrap="none" anchor="t">
            <a:spAutoFit/>
          </a:bodyPr>
          <a:lstStyle/>
          <a:p>
            <a:r>
              <a:rPr lang="en-US" altLang="zh-CN" sz="2800" b="1">
                <a:solidFill>
                  <a:schemeClr val="tx1"/>
                </a:solidFill>
                <a:latin typeface="微软雅黑" panose="020B0503020204020204" charset="-122"/>
                <a:ea typeface="微软雅黑" panose="020B0503020204020204" charset="-122"/>
              </a:rPr>
              <a:t>2021-2023</a:t>
            </a:r>
            <a:r>
              <a:rPr lang="zh-CN" altLang="en-US" sz="2800" b="1">
                <a:solidFill>
                  <a:schemeClr val="tx1"/>
                </a:solidFill>
                <a:latin typeface="微软雅黑" panose="020B0503020204020204" charset="-122"/>
                <a:ea typeface="微软雅黑" panose="020B0503020204020204" charset="-122"/>
              </a:rPr>
              <a:t>年度（第七</a:t>
            </a:r>
            <a:r>
              <a:rPr lang="zh-CN" altLang="en-US" sz="2800" b="1">
                <a:solidFill>
                  <a:schemeClr val="tx1"/>
                </a:solidFill>
                <a:latin typeface="微软雅黑" panose="020B0503020204020204" charset="-122"/>
                <a:ea typeface="微软雅黑" panose="020B0503020204020204" charset="-122"/>
              </a:rPr>
              <a:t>周期）</a:t>
            </a:r>
            <a:r>
              <a:rPr lang="zh-CN" altLang="zh-CN" sz="2800" b="1">
                <a:solidFill>
                  <a:schemeClr val="tx1"/>
                </a:solidFill>
                <a:latin typeface="微软雅黑" panose="020B0503020204020204" charset="-122"/>
                <a:ea typeface="微软雅黑" panose="020B0503020204020204" charset="-122"/>
              </a:rPr>
              <a:t>医师定期考核工作的三大变化</a:t>
            </a:r>
            <a:r>
              <a:rPr lang="zh-CN" altLang="zh-CN" sz="2800" b="1">
                <a:solidFill>
                  <a:srgbClr val="FF0000"/>
                </a:solidFill>
                <a:latin typeface="微软雅黑" panose="020B0503020204020204" charset="-122"/>
                <a:ea typeface="微软雅黑" panose="020B0503020204020204" charset="-122"/>
              </a:rPr>
              <a:t>：</a:t>
            </a:r>
            <a:endParaRPr lang="zh-CN" altLang="zh-CN" sz="2800" b="1">
              <a:solidFill>
                <a:srgbClr val="FF0000"/>
              </a:solidFill>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文本框 23"/>
          <p:cNvSpPr txBox="1"/>
          <p:nvPr/>
        </p:nvSpPr>
        <p:spPr>
          <a:xfrm>
            <a:off x="69850" y="1854200"/>
            <a:ext cx="12090400" cy="2430463"/>
          </a:xfrm>
          <a:prstGeom prst="rect">
            <a:avLst/>
          </a:prstGeom>
          <a:noFill/>
          <a:ln w="9525">
            <a:noFill/>
          </a:ln>
        </p:spPr>
        <p:txBody>
          <a:bodyPr wrap="square" anchor="t">
            <a:spAutoFit/>
          </a:bodyPr>
          <a:lstStyle/>
          <a:p>
            <a:pPr algn="ctr"/>
            <a:r>
              <a:rPr lang="zh-CN" altLang="zh-CN" sz="2800" b="1">
                <a:solidFill>
                  <a:schemeClr val="tx2"/>
                </a:solidFill>
                <a:latin typeface="微软雅黑" panose="020B0503020204020204" charset="-122"/>
                <a:ea typeface="微软雅黑" panose="020B0503020204020204" charset="-122"/>
              </a:rPr>
              <a:t>第一部分</a:t>
            </a:r>
            <a:endParaRPr lang="zh-CN" altLang="zh-CN" sz="2800" b="1">
              <a:solidFill>
                <a:schemeClr val="tx2"/>
              </a:solidFill>
              <a:latin typeface="微软雅黑" panose="020B0503020204020204" charset="-122"/>
              <a:ea typeface="微软雅黑" panose="020B0503020204020204" charset="-122"/>
            </a:endParaRPr>
          </a:p>
          <a:p>
            <a:pPr algn="ctr"/>
            <a:endParaRPr lang="zh-CN" altLang="zh-CN" sz="2800" b="1">
              <a:solidFill>
                <a:schemeClr val="tx2"/>
              </a:solidFill>
              <a:latin typeface="微软雅黑" panose="020B0503020204020204" charset="-122"/>
              <a:ea typeface="微软雅黑" panose="020B0503020204020204" charset="-122"/>
            </a:endParaRPr>
          </a:p>
          <a:p>
            <a:pPr algn="ctr"/>
            <a:r>
              <a:rPr lang="zh-CN" altLang="en-US" sz="4000" b="1">
                <a:solidFill>
                  <a:schemeClr val="tx2"/>
                </a:solidFill>
                <a:latin typeface="微软雅黑" panose="020B0503020204020204" charset="-122"/>
                <a:ea typeface="微软雅黑" panose="020B0503020204020204" charset="-122"/>
              </a:rPr>
              <a:t>医师操作培训</a:t>
            </a:r>
            <a:endParaRPr lang="zh-CN" altLang="en-US" sz="4000" b="1">
              <a:solidFill>
                <a:schemeClr val="tx2"/>
              </a:solidFill>
              <a:latin typeface="微软雅黑" panose="020B0503020204020204" charset="-122"/>
              <a:ea typeface="微软雅黑" panose="020B0503020204020204" charset="-122"/>
            </a:endParaRPr>
          </a:p>
          <a:p>
            <a:endParaRPr lang="zh-CN" altLang="en-US" sz="2800" b="1">
              <a:solidFill>
                <a:srgbClr val="C00000"/>
              </a:solidFill>
              <a:latin typeface="微软雅黑" panose="020B0503020204020204" charset="-122"/>
              <a:ea typeface="微软雅黑" panose="020B0503020204020204" charset="-122"/>
            </a:endParaRPr>
          </a:p>
          <a:p>
            <a:endParaRPr lang="en-US" altLang="zh-CN" sz="2800" b="1">
              <a:solidFill>
                <a:srgbClr val="C00000"/>
              </a:solidFill>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028315" y="1099820"/>
            <a:ext cx="2296160" cy="526034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3406775" y="1400175"/>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下载安装</a:t>
            </a:r>
            <a:endParaRPr lang="zh-CN" altLang="zh-CN" b="1" strike="noStrike" noProof="1">
              <a:latin typeface="微软雅黑" panose="020B0503020204020204" charset="-122"/>
              <a:ea typeface="微软雅黑" panose="020B0503020204020204" charset="-122"/>
            </a:endParaRPr>
          </a:p>
        </p:txBody>
      </p:sp>
      <p:sp>
        <p:nvSpPr>
          <p:cNvPr id="5" name="圆角矩形 4"/>
          <p:cNvSpPr/>
          <p:nvPr/>
        </p:nvSpPr>
        <p:spPr>
          <a:xfrm>
            <a:off x="3406775" y="2244725"/>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登录</a:t>
            </a:r>
            <a:endParaRPr lang="zh-CN" altLang="zh-CN" b="1" strike="noStrike" noProof="1">
              <a:latin typeface="微软雅黑" panose="020B0503020204020204" charset="-122"/>
              <a:ea typeface="微软雅黑" panose="020B0503020204020204" charset="-122"/>
            </a:endParaRPr>
          </a:p>
        </p:txBody>
      </p:sp>
      <p:sp>
        <p:nvSpPr>
          <p:cNvPr id="6" name="圆角矩形 5"/>
          <p:cNvSpPr/>
          <p:nvPr/>
        </p:nvSpPr>
        <p:spPr>
          <a:xfrm>
            <a:off x="3406775" y="3089275"/>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定考认证</a:t>
            </a:r>
            <a:endParaRPr lang="zh-CN" altLang="zh-CN" b="1" strike="noStrike" noProof="1">
              <a:latin typeface="微软雅黑" panose="020B0503020204020204" charset="-122"/>
              <a:ea typeface="微软雅黑" panose="020B0503020204020204" charset="-122"/>
            </a:endParaRPr>
          </a:p>
        </p:txBody>
      </p:sp>
      <p:sp>
        <p:nvSpPr>
          <p:cNvPr id="7" name="圆角矩形 6"/>
          <p:cNvSpPr/>
          <p:nvPr/>
        </p:nvSpPr>
        <p:spPr>
          <a:xfrm>
            <a:off x="3406775" y="3933825"/>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提交信息</a:t>
            </a:r>
            <a:endParaRPr lang="zh-CN" altLang="zh-CN" b="1" strike="noStrike" noProof="1">
              <a:latin typeface="微软雅黑" panose="020B0503020204020204" charset="-122"/>
              <a:ea typeface="微软雅黑" panose="020B0503020204020204" charset="-122"/>
            </a:endParaRPr>
          </a:p>
        </p:txBody>
      </p:sp>
      <p:sp>
        <p:nvSpPr>
          <p:cNvPr id="8" name="圆角矩形 7"/>
          <p:cNvSpPr/>
          <p:nvPr/>
        </p:nvSpPr>
        <p:spPr>
          <a:xfrm>
            <a:off x="3406775" y="4778375"/>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开通学习</a:t>
            </a:r>
            <a:endParaRPr lang="zh-CN" altLang="zh-CN" b="1" strike="noStrike" noProof="1">
              <a:latin typeface="微软雅黑" panose="020B0503020204020204" charset="-122"/>
              <a:ea typeface="微软雅黑" panose="020B0503020204020204" charset="-122"/>
            </a:endParaRPr>
          </a:p>
        </p:txBody>
      </p:sp>
      <p:sp>
        <p:nvSpPr>
          <p:cNvPr id="9" name="圆角矩形 8"/>
          <p:cNvSpPr/>
          <p:nvPr/>
        </p:nvSpPr>
        <p:spPr>
          <a:xfrm>
            <a:off x="6092824" y="5658412"/>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业务测评</a:t>
            </a:r>
            <a:endParaRPr lang="zh-CN" altLang="zh-CN" b="1" strike="noStrike" noProof="1">
              <a:latin typeface="微软雅黑" panose="020B0503020204020204" charset="-122"/>
              <a:ea typeface="微软雅黑" panose="020B0503020204020204" charset="-122"/>
            </a:endParaRPr>
          </a:p>
        </p:txBody>
      </p:sp>
      <p:sp>
        <p:nvSpPr>
          <p:cNvPr id="10" name="圆角矩形 9"/>
          <p:cNvSpPr/>
          <p:nvPr/>
        </p:nvSpPr>
        <p:spPr>
          <a:xfrm>
            <a:off x="863600" y="3883660"/>
            <a:ext cx="1536700" cy="508000"/>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sz="1600" b="1" strike="noStrike" noProof="1">
                <a:latin typeface="微软雅黑" panose="020B0503020204020204" charset="-122"/>
                <a:ea typeface="微软雅黑" panose="020B0503020204020204" charset="-122"/>
              </a:rPr>
              <a:t>执业机构审核评定</a:t>
            </a:r>
            <a:endParaRPr lang="zh-CN" altLang="zh-CN" sz="1600" b="1" strike="noStrike" noProof="1">
              <a:latin typeface="微软雅黑" panose="020B0503020204020204" charset="-122"/>
              <a:ea typeface="微软雅黑" panose="020B0503020204020204" charset="-122"/>
            </a:endParaRPr>
          </a:p>
        </p:txBody>
      </p:sp>
      <p:sp>
        <p:nvSpPr>
          <p:cNvPr id="11" name="圆角矩形 10"/>
          <p:cNvSpPr/>
          <p:nvPr/>
        </p:nvSpPr>
        <p:spPr>
          <a:xfrm>
            <a:off x="863600" y="4800600"/>
            <a:ext cx="1536700" cy="51752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考</a:t>
            </a:r>
            <a:r>
              <a:rPr lang="zh-CN" altLang="zh-CN" sz="1600" b="1" strike="noStrike" noProof="1">
                <a:latin typeface="微软雅黑" panose="020B0503020204020204" charset="-122"/>
                <a:ea typeface="微软雅黑" panose="020B0503020204020204" charset="-122"/>
              </a:rPr>
              <a:t>核机构</a:t>
            </a:r>
            <a:endParaRPr lang="zh-CN" altLang="zh-CN" sz="1600" b="1" strike="noStrike" noProof="1">
              <a:latin typeface="微软雅黑" panose="020B0503020204020204" charset="-122"/>
              <a:ea typeface="微软雅黑" panose="020B0503020204020204" charset="-122"/>
            </a:endParaRPr>
          </a:p>
          <a:p>
            <a:pPr algn="ctr" fontAlgn="auto"/>
            <a:r>
              <a:rPr lang="zh-CN" altLang="zh-CN" sz="1600" b="1" strike="noStrike" noProof="1">
                <a:latin typeface="微软雅黑" panose="020B0503020204020204" charset="-122"/>
                <a:ea typeface="微软雅黑" panose="020B0503020204020204" charset="-122"/>
              </a:rPr>
              <a:t>复核</a:t>
            </a:r>
            <a:endParaRPr lang="zh-CN" altLang="zh-CN" sz="1600" b="1" strike="noStrike" noProof="1">
              <a:latin typeface="微软雅黑" panose="020B0503020204020204" charset="-122"/>
              <a:ea typeface="微软雅黑" panose="020B0503020204020204" charset="-122"/>
            </a:endParaRPr>
          </a:p>
        </p:txBody>
      </p:sp>
      <p:sp>
        <p:nvSpPr>
          <p:cNvPr id="12" name="圆角矩形 11"/>
          <p:cNvSpPr/>
          <p:nvPr/>
        </p:nvSpPr>
        <p:spPr>
          <a:xfrm>
            <a:off x="3406775" y="5658412"/>
            <a:ext cx="1536700" cy="422275"/>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考试通知</a:t>
            </a:r>
            <a:endParaRPr lang="zh-CN" altLang="zh-CN" b="1" strike="noStrike" noProof="1">
              <a:latin typeface="微软雅黑" panose="020B0503020204020204" charset="-122"/>
              <a:ea typeface="微软雅黑" panose="020B0503020204020204" charset="-122"/>
            </a:endParaRPr>
          </a:p>
        </p:txBody>
      </p:sp>
      <p:sp>
        <p:nvSpPr>
          <p:cNvPr id="14" name="下箭头 13"/>
          <p:cNvSpPr/>
          <p:nvPr/>
        </p:nvSpPr>
        <p:spPr>
          <a:xfrm>
            <a:off x="3962400" y="1852613"/>
            <a:ext cx="355600" cy="395288"/>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grpSp>
        <p:nvGrpSpPr>
          <p:cNvPr id="18" name="组合 17"/>
          <p:cNvGrpSpPr/>
          <p:nvPr/>
        </p:nvGrpSpPr>
        <p:grpSpPr>
          <a:xfrm>
            <a:off x="3963035" y="2694304"/>
            <a:ext cx="381000" cy="1235710"/>
            <a:chOff x="8276" y="3658"/>
            <a:chExt cx="600" cy="1946"/>
          </a:xfrm>
          <a:solidFill>
            <a:schemeClr val="accent6">
              <a:lumMod val="75000"/>
            </a:schemeClr>
          </a:solidFill>
        </p:grpSpPr>
        <p:sp>
          <p:nvSpPr>
            <p:cNvPr id="15" name="下箭头 14"/>
            <p:cNvSpPr/>
            <p:nvPr/>
          </p:nvSpPr>
          <p:spPr>
            <a:xfrm>
              <a:off x="8316" y="3658"/>
              <a:ext cx="560" cy="621"/>
            </a:xfrm>
            <a:prstGeom prst="downArrow">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16" name="下箭头 15"/>
            <p:cNvSpPr/>
            <p:nvPr/>
          </p:nvSpPr>
          <p:spPr>
            <a:xfrm>
              <a:off x="8276" y="4983"/>
              <a:ext cx="560" cy="621"/>
            </a:xfrm>
            <a:prstGeom prst="downArrow">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grpSp>
      <p:sp>
        <p:nvSpPr>
          <p:cNvPr id="19" name="左箭头 18"/>
          <p:cNvSpPr/>
          <p:nvPr/>
        </p:nvSpPr>
        <p:spPr>
          <a:xfrm>
            <a:off x="2428875" y="4054475"/>
            <a:ext cx="947738" cy="24130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22" name="右箭头 21"/>
          <p:cNvSpPr/>
          <p:nvPr/>
        </p:nvSpPr>
        <p:spPr>
          <a:xfrm>
            <a:off x="5027612" y="5758424"/>
            <a:ext cx="981075" cy="222250"/>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6162" name="文本框 23"/>
          <p:cNvSpPr txBox="1"/>
          <p:nvPr/>
        </p:nvSpPr>
        <p:spPr>
          <a:xfrm>
            <a:off x="239713" y="376238"/>
            <a:ext cx="5184775" cy="522287"/>
          </a:xfrm>
          <a:prstGeom prst="rect">
            <a:avLst/>
          </a:prstGeom>
          <a:noFill/>
          <a:ln w="9525">
            <a:noFill/>
          </a:ln>
        </p:spPr>
        <p:txBody>
          <a:bodyPr wrap="none" anchor="t">
            <a:spAutoFit/>
          </a:bodyPr>
          <a:lstStyle/>
          <a:p>
            <a:r>
              <a:rPr lang="zh-CN" altLang="en-US" sz="2800" b="1">
                <a:solidFill>
                  <a:schemeClr val="tx2"/>
                </a:solidFill>
                <a:latin typeface="微软雅黑" panose="020B0503020204020204" charset="-122"/>
                <a:ea typeface="微软雅黑" panose="020B0503020204020204" charset="-122"/>
              </a:rPr>
              <a:t>医师服务</a:t>
            </a:r>
            <a:r>
              <a:rPr lang="en-US" altLang="zh-CN" sz="2800" b="1">
                <a:solidFill>
                  <a:schemeClr val="tx2"/>
                </a:solidFill>
                <a:latin typeface="微软雅黑" panose="020B0503020204020204" charset="-122"/>
                <a:ea typeface="微软雅黑" panose="020B0503020204020204" charset="-122"/>
              </a:rPr>
              <a:t>APP</a:t>
            </a:r>
            <a:r>
              <a:rPr lang="zh-CN" altLang="en-US" sz="2800" b="1">
                <a:solidFill>
                  <a:schemeClr val="tx2"/>
                </a:solidFill>
                <a:latin typeface="微软雅黑" panose="020B0503020204020204" charset="-122"/>
                <a:ea typeface="微软雅黑" panose="020B0503020204020204" charset="-122"/>
              </a:rPr>
              <a:t>培训</a:t>
            </a:r>
            <a:r>
              <a:rPr lang="zh-CN" altLang="en-US" sz="2800">
                <a:solidFill>
                  <a:schemeClr val="tx2"/>
                </a:solidFill>
                <a:latin typeface="微软雅黑" panose="020B0503020204020204" charset="-122"/>
                <a:ea typeface="微软雅黑" panose="020B0503020204020204" charset="-122"/>
              </a:rPr>
              <a:t>：</a:t>
            </a:r>
            <a:r>
              <a:rPr lang="zh-CN" altLang="en-US" sz="2800" b="1">
                <a:solidFill>
                  <a:srgbClr val="C00000"/>
                </a:solidFill>
                <a:latin typeface="微软雅黑" panose="020B0503020204020204" charset="-122"/>
                <a:ea typeface="微软雅黑" panose="020B0503020204020204" charset="-122"/>
              </a:rPr>
              <a:t>六步操作法</a:t>
            </a:r>
            <a:endParaRPr lang="zh-CN" altLang="en-US" sz="2800" b="1">
              <a:solidFill>
                <a:srgbClr val="C00000"/>
              </a:solidFill>
              <a:latin typeface="微软雅黑" panose="020B0503020204020204" charset="-122"/>
              <a:ea typeface="微软雅黑" panose="020B0503020204020204" charset="-122"/>
            </a:endParaRPr>
          </a:p>
        </p:txBody>
      </p:sp>
      <p:sp>
        <p:nvSpPr>
          <p:cNvPr id="6163" name="文本框 24"/>
          <p:cNvSpPr txBox="1"/>
          <p:nvPr/>
        </p:nvSpPr>
        <p:spPr>
          <a:xfrm>
            <a:off x="7713980" y="762000"/>
            <a:ext cx="3892550" cy="5600700"/>
          </a:xfrm>
          <a:prstGeom prst="rect">
            <a:avLst/>
          </a:prstGeom>
          <a:noFill/>
          <a:ln w="9525">
            <a:noFill/>
          </a:ln>
        </p:spPr>
        <p:txBody>
          <a:bodyPr wrap="square" anchor="t">
            <a:spAutoFit/>
          </a:bodyPr>
          <a:lstStyle/>
          <a:p>
            <a:pPr>
              <a:buFont typeface="Wingdings" panose="05000000000000000000" charset="0"/>
              <a:buNone/>
            </a:pPr>
            <a:endParaRPr lang="zh-CN" altLang="en-US" b="1" dirty="0">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000" b="1" dirty="0">
                <a:solidFill>
                  <a:srgbClr val="002060"/>
                </a:solidFill>
                <a:latin typeface="微软雅黑" panose="020B0503020204020204" charset="-122"/>
                <a:ea typeface="微软雅黑" panose="020B0503020204020204" charset="-122"/>
              </a:rPr>
              <a:t>方便医师，随时随地利用碎片化时间进行学习、训练和测评。</a:t>
            </a:r>
            <a:endParaRPr lang="zh-CN" altLang="en-US" sz="20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endParaRPr lang="zh-CN" altLang="en-US" sz="20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000" b="1" dirty="0">
                <a:solidFill>
                  <a:srgbClr val="002060"/>
                </a:solidFill>
                <a:latin typeface="微软雅黑" panose="020B0503020204020204" charset="-122"/>
                <a:ea typeface="微软雅黑" panose="020B0503020204020204" charset="-122"/>
              </a:rPr>
              <a:t>及时接收各项工作通知，第一时间获知定考结果，不漏事，不误事。</a:t>
            </a:r>
            <a:endParaRPr lang="zh-CN" altLang="en-US" sz="20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endParaRPr lang="zh-CN" altLang="en-US" sz="20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000" b="1" dirty="0">
                <a:solidFill>
                  <a:srgbClr val="002060"/>
                </a:solidFill>
                <a:latin typeface="微软雅黑" panose="020B0503020204020204" charset="-122"/>
                <a:ea typeface="微软雅黑" panose="020B0503020204020204" charset="-122"/>
              </a:rPr>
              <a:t>定考质量监管，根据上级要求，在业务测评过程中利用了人脸识别技术，避免替考等作弊行为。</a:t>
            </a:r>
            <a:endParaRPr lang="zh-CN" altLang="en-US" sz="20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endParaRPr lang="zh-CN" altLang="en-US" sz="20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000" b="1" dirty="0">
                <a:solidFill>
                  <a:srgbClr val="002060"/>
                </a:solidFill>
                <a:latin typeface="微软雅黑" panose="020B0503020204020204" charset="-122"/>
                <a:ea typeface="微软雅黑" panose="020B0503020204020204" charset="-122"/>
              </a:rPr>
              <a:t>优化了定考工作流程，提升了定考工作效率，提升了医师参与定考的兴趣与积极性。</a:t>
            </a:r>
            <a:endParaRPr lang="zh-CN" altLang="en-US" sz="2000" b="1" dirty="0">
              <a:solidFill>
                <a:srgbClr val="002060"/>
              </a:solidFill>
              <a:latin typeface="微软雅黑" panose="020B0503020204020204" charset="-122"/>
              <a:ea typeface="微软雅黑" panose="020B0503020204020204" charset="-122"/>
            </a:endParaRPr>
          </a:p>
        </p:txBody>
      </p:sp>
      <p:sp>
        <p:nvSpPr>
          <p:cNvPr id="2" name="右箭头 21"/>
          <p:cNvSpPr/>
          <p:nvPr/>
        </p:nvSpPr>
        <p:spPr>
          <a:xfrm>
            <a:off x="2412206" y="4897437"/>
            <a:ext cx="981075" cy="222250"/>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3" name="下箭头 15"/>
          <p:cNvSpPr/>
          <p:nvPr/>
        </p:nvSpPr>
        <p:spPr>
          <a:xfrm>
            <a:off x="3962400" y="5267325"/>
            <a:ext cx="355600" cy="39433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13" name="圆角矩形 12"/>
          <p:cNvSpPr/>
          <p:nvPr>
            <p:custDataLst>
              <p:tags r:id="rId1"/>
            </p:custDataLst>
          </p:nvPr>
        </p:nvSpPr>
        <p:spPr>
          <a:xfrm>
            <a:off x="835025" y="2227580"/>
            <a:ext cx="1536700" cy="508000"/>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zh-CN" altLang="zh-CN" sz="1600" b="1" strike="noStrike" noProof="1">
                <a:latin typeface="微软雅黑" panose="020B0503020204020204" charset="-122"/>
                <a:ea typeface="微软雅黑" panose="020B0503020204020204" charset="-122"/>
              </a:rPr>
              <a:t>执业机构为医师注册</a:t>
            </a:r>
            <a:r>
              <a:rPr lang="zh-CN" altLang="zh-CN" sz="1600" b="1" strike="noStrike" noProof="1">
                <a:latin typeface="微软雅黑" panose="020B0503020204020204" charset="-122"/>
                <a:ea typeface="微软雅黑" panose="020B0503020204020204" charset="-122"/>
              </a:rPr>
              <a:t>账号</a:t>
            </a:r>
            <a:endParaRPr lang="zh-CN" altLang="zh-CN" sz="1600" b="1" strike="noStrike" noProof="1">
              <a:latin typeface="微软雅黑" panose="020B0503020204020204" charset="-122"/>
              <a:ea typeface="微软雅黑" panose="020B0503020204020204" charset="-122"/>
            </a:endParaRPr>
          </a:p>
        </p:txBody>
      </p:sp>
      <p:sp>
        <p:nvSpPr>
          <p:cNvPr id="17" name="右箭头 21"/>
          <p:cNvSpPr/>
          <p:nvPr>
            <p:custDataLst>
              <p:tags r:id="rId2"/>
            </p:custDataLst>
          </p:nvPr>
        </p:nvSpPr>
        <p:spPr>
          <a:xfrm>
            <a:off x="2428716" y="2344737"/>
            <a:ext cx="981075" cy="222250"/>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b="1" strike="noStrike" noProof="1">
              <a:latin typeface="微软雅黑" panose="020B0503020204020204" charset="-122"/>
              <a:ea typeface="微软雅黑" panose="020B0503020204020204" charset="-122"/>
            </a:endParaRPr>
          </a:p>
        </p:txBody>
      </p:sp>
      <p:sp>
        <p:nvSpPr>
          <p:cNvPr id="21" name="下箭头 15"/>
          <p:cNvSpPr/>
          <p:nvPr>
            <p:custDataLst>
              <p:tags r:id="rId3"/>
            </p:custDataLst>
          </p:nvPr>
        </p:nvSpPr>
        <p:spPr>
          <a:xfrm>
            <a:off x="1443990" y="5348605"/>
            <a:ext cx="355600" cy="39433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b="1" strike="noStrike" noProof="1">
              <a:latin typeface="微软雅黑" panose="020B0503020204020204" charset="-122"/>
              <a:ea typeface="微软雅黑" panose="020B0503020204020204" charset="-122"/>
            </a:endParaRPr>
          </a:p>
        </p:txBody>
      </p:sp>
      <p:sp>
        <p:nvSpPr>
          <p:cNvPr id="23" name="下箭头 15"/>
          <p:cNvSpPr/>
          <p:nvPr>
            <p:custDataLst>
              <p:tags r:id="rId4"/>
            </p:custDataLst>
          </p:nvPr>
        </p:nvSpPr>
        <p:spPr>
          <a:xfrm>
            <a:off x="1443990" y="4422140"/>
            <a:ext cx="355600" cy="39433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b="1" strike="noStrike" noProof="1">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文本框 23"/>
          <p:cNvSpPr txBox="1"/>
          <p:nvPr/>
        </p:nvSpPr>
        <p:spPr>
          <a:xfrm>
            <a:off x="239713" y="101600"/>
            <a:ext cx="3535362" cy="460375"/>
          </a:xfrm>
          <a:prstGeom prst="rect">
            <a:avLst/>
          </a:prstGeom>
          <a:noFill/>
          <a:ln w="9525">
            <a:noFill/>
          </a:ln>
        </p:spPr>
        <p:txBody>
          <a:bodyPr wrap="none" anchor="t">
            <a:spAutoFit/>
          </a:bodyPr>
          <a:lstStyle/>
          <a:p>
            <a:r>
              <a:rPr lang="zh-CN" altLang="en-US" sz="2400" b="1">
                <a:solidFill>
                  <a:schemeClr val="tx2"/>
                </a:solidFill>
                <a:latin typeface="微软雅黑" panose="020B0503020204020204" charset="-122"/>
                <a:ea typeface="微软雅黑" panose="020B0503020204020204" charset="-122"/>
              </a:rPr>
              <a:t>关于医师，再强调几条</a:t>
            </a:r>
            <a:r>
              <a:rPr lang="zh-CN" altLang="en-US" sz="2400">
                <a:solidFill>
                  <a:schemeClr val="tx2"/>
                </a:solidFill>
                <a:latin typeface="微软雅黑" panose="020B0503020204020204" charset="-122"/>
                <a:ea typeface="微软雅黑" panose="020B0503020204020204" charset="-122"/>
              </a:rPr>
              <a:t>：</a:t>
            </a:r>
            <a:endParaRPr lang="zh-CN" altLang="en-US" sz="2400" b="1">
              <a:solidFill>
                <a:srgbClr val="C00000"/>
              </a:solidFill>
              <a:latin typeface="微软雅黑" panose="020B0503020204020204" charset="-122"/>
              <a:ea typeface="微软雅黑" panose="020B0503020204020204" charset="-122"/>
            </a:endParaRPr>
          </a:p>
        </p:txBody>
      </p:sp>
      <p:sp>
        <p:nvSpPr>
          <p:cNvPr id="8194" name="文本框 24"/>
          <p:cNvSpPr txBox="1"/>
          <p:nvPr/>
        </p:nvSpPr>
        <p:spPr>
          <a:xfrm>
            <a:off x="268288" y="733425"/>
            <a:ext cx="11655425" cy="4892675"/>
          </a:xfrm>
          <a:prstGeom prst="rect">
            <a:avLst/>
          </a:prstGeom>
          <a:noFill/>
          <a:ln w="9525">
            <a:noFill/>
          </a:ln>
        </p:spPr>
        <p:txBody>
          <a:bodyPr wrap="square" anchor="t">
            <a:spAutoFit/>
          </a:bodyPr>
          <a:lstStyle/>
          <a:p>
            <a:pPr marL="285750" indent="-285750">
              <a:buFont typeface="Wingdings" panose="05000000000000000000" charset="0"/>
              <a:buChar char=""/>
            </a:pPr>
            <a:r>
              <a:rPr lang="zh-CN" altLang="en-US" sz="2400" b="1" dirty="0">
                <a:solidFill>
                  <a:srgbClr val="FF0000"/>
                </a:solidFill>
                <a:latin typeface="微软雅黑" panose="020B0503020204020204" charset="-122"/>
                <a:ea typeface="微软雅黑" panose="020B0503020204020204" charset="-122"/>
              </a:rPr>
              <a:t>关于医师学习</a:t>
            </a:r>
            <a:endParaRPr lang="zh-CN" altLang="en-US" sz="2400" b="1" dirty="0">
              <a:solidFill>
                <a:srgbClr val="FF000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sym typeface="宋体" panose="02010600030101010101" pitchFamily="2" charset="-122"/>
              </a:rPr>
              <a:t>以考促学是医师定期考核工作的重要宗旨。</a:t>
            </a:r>
            <a:endParaRPr lang="zh-CN" altLang="en-US" sz="2400" b="1" dirty="0">
              <a:solidFill>
                <a:srgbClr val="002060"/>
              </a:solidFill>
              <a:latin typeface="微软雅黑" panose="020B0503020204020204" charset="-122"/>
              <a:ea typeface="微软雅黑" panose="020B0503020204020204" charset="-122"/>
              <a:sym typeface="宋体" panose="02010600030101010101" pitchFamily="2"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为提高业务测评内容与医师临床工作的契合度，我省上一轮已经对临床医学部分细分为：</a:t>
            </a:r>
            <a:r>
              <a:rPr lang="zh-CN" altLang="en-US" sz="2400" b="1" noProof="1">
                <a:solidFill>
                  <a:srgbClr val="002060"/>
                </a:solidFill>
                <a:latin typeface="微软雅黑" panose="020B0503020204020204" charset="-122"/>
                <a:ea typeface="微软雅黑" panose="020B0503020204020204" charset="-122"/>
              </a:rPr>
              <a:t>内科、外科、妇科、儿科、五官科五部分，这在全国是个首创，也得到了广大医师的高度认可，提高了医师参加定期考核工作的积极性，提升了工作满意度！</a:t>
            </a:r>
            <a:endParaRPr lang="en-US" altLang="zh-CN" sz="2400" b="1" noProof="1">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再次提醒广大医师，本轮考题范围变化较大！新增加了医师法、十八项核心制度、政策法规、</a:t>
            </a:r>
            <a:r>
              <a:rPr lang="zh-CN" altLang="en-US" sz="2400" b="1" dirty="0">
                <a:solidFill>
                  <a:srgbClr val="002060"/>
                </a:solidFill>
                <a:latin typeface="微软雅黑" panose="020B0503020204020204" charset="-122"/>
                <a:ea typeface="微软雅黑" panose="020B0503020204020204" charset="-122"/>
                <a:sym typeface="+mn-ea"/>
              </a:rPr>
              <a:t>《山东省中医药条例》等测评试题</a:t>
            </a:r>
            <a:r>
              <a:rPr lang="zh-CN" altLang="en-US" sz="2400" b="1" dirty="0">
                <a:solidFill>
                  <a:srgbClr val="002060"/>
                </a:solidFill>
                <a:latin typeface="微软雅黑" panose="020B0503020204020204" charset="-122"/>
                <a:ea typeface="微软雅黑" panose="020B0503020204020204" charset="-122"/>
              </a:rPr>
              <a:t>。</a:t>
            </a:r>
            <a:endParaRPr lang="zh-CN" altLang="en-US" sz="24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从往届的定考大数据分析，凡是参加学习，经过了强化训练和模拟测试环节，业务测评的成绩普遍较好，很少有不及格的。对业务测评不及格的医师进行数据分析，发现</a:t>
            </a:r>
            <a:r>
              <a:rPr lang="zh-CN" altLang="en-US" sz="2400" b="1" dirty="0">
                <a:solidFill>
                  <a:srgbClr val="002060"/>
                </a:solidFill>
                <a:latin typeface="微软雅黑" panose="020B0503020204020204" charset="-122"/>
                <a:ea typeface="微软雅黑" panose="020B0503020204020204" charset="-122"/>
              </a:rPr>
              <a:t>医师不参加学习的比例非常高。</a:t>
            </a:r>
            <a:endParaRPr lang="en-US" altLang="zh-CN" sz="24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latin typeface="微软雅黑" panose="020B0503020204020204" charset="-122"/>
                <a:ea typeface="微软雅黑" panose="020B0503020204020204" charset="-122"/>
              </a:rPr>
              <a:t>今年是新版医师法颁布以来，医师定期考核写入医师法后的第一轮定考，其严肃性不可同日而语，所以务必提醒医师高度重视。</a:t>
            </a:r>
            <a:endParaRPr lang="zh-CN" altLang="en-US" sz="2800" b="1" dirty="0">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文本框 24"/>
          <p:cNvSpPr txBox="1"/>
          <p:nvPr/>
        </p:nvSpPr>
        <p:spPr>
          <a:xfrm>
            <a:off x="268288" y="835025"/>
            <a:ext cx="11655425" cy="3476625"/>
          </a:xfrm>
          <a:prstGeom prst="rect">
            <a:avLst/>
          </a:prstGeom>
          <a:noFill/>
          <a:ln w="9525">
            <a:noFill/>
          </a:ln>
        </p:spPr>
        <p:txBody>
          <a:bodyPr wrap="square" anchor="t">
            <a:spAutoFit/>
          </a:bodyPr>
          <a:lstStyle/>
          <a:p>
            <a:pPr marL="285750" lvl="1" indent="-285750">
              <a:buFont typeface="Wingdings" panose="05000000000000000000" charset="0"/>
              <a:buChar char=""/>
            </a:pPr>
            <a:r>
              <a:rPr lang="zh-CN" altLang="en-US" sz="2400" b="1" dirty="0">
                <a:solidFill>
                  <a:srgbClr val="FF0000"/>
                </a:solidFill>
                <a:latin typeface="微软雅黑" panose="020B0503020204020204" charset="-122"/>
                <a:ea typeface="微软雅黑" panose="020B0503020204020204" charset="-122"/>
              </a:rPr>
              <a:t>关于定考流程</a:t>
            </a:r>
            <a:endParaRPr lang="zh-CN" altLang="en-US" sz="2400" b="1" dirty="0">
              <a:solidFill>
                <a:srgbClr val="FF000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所有医师必须通过手机端进行定考</a:t>
            </a:r>
            <a:endParaRPr lang="en-US" altLang="zh-CN" sz="24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根据省卫生健康委的统一部署，本年度继续加强与医师电子化注册和电子证照系统数据对接，医师定期考核结果及时通过接口自动更新到医师电子注册系统中去，实现系统之间的数据互通共享，实现医师执业注册及事后监督的闭环管理；</a:t>
            </a:r>
            <a:endParaRPr lang="zh-CN" altLang="en-US" sz="24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但是要特别注意：医师电子注册系统与医师 定期考核系统主要是后台数据对接，</a:t>
            </a:r>
            <a:r>
              <a:rPr lang="zh-CN" altLang="en-US" sz="2400" b="1" dirty="0">
                <a:solidFill>
                  <a:srgbClr val="FF0000"/>
                </a:solidFill>
                <a:latin typeface="微软雅黑" panose="020B0503020204020204" charset="-122"/>
                <a:ea typeface="微软雅黑" panose="020B0503020204020204" charset="-122"/>
              </a:rPr>
              <a:t>医师参加定考要直接通过山东省医师协会网站和指定的定考平台网址进行。</a:t>
            </a:r>
            <a:endParaRPr lang="zh-CN" altLang="en-US" sz="2400" b="1" dirty="0">
              <a:solidFill>
                <a:srgbClr val="FF0000"/>
              </a:solidFill>
              <a:latin typeface="微软雅黑" panose="020B0503020204020204" charset="-122"/>
              <a:ea typeface="微软雅黑" panose="020B0503020204020204" charset="-122"/>
            </a:endParaRPr>
          </a:p>
          <a:p>
            <a:pPr marL="742950" lvl="1" indent="-285750">
              <a:buFont typeface="Wingdings" panose="05000000000000000000" charset="0"/>
              <a:buChar char=""/>
            </a:pPr>
            <a:r>
              <a:rPr lang="zh-CN" altLang="en-US" sz="2400" b="1" dirty="0">
                <a:solidFill>
                  <a:srgbClr val="002060"/>
                </a:solidFill>
                <a:latin typeface="微软雅黑" panose="020B0503020204020204" charset="-122"/>
                <a:ea typeface="微软雅黑" panose="020B0503020204020204" charset="-122"/>
              </a:rPr>
              <a:t>医师在执业机构评定和考核机构复核之后</a:t>
            </a:r>
            <a:r>
              <a:rPr lang="zh-CN" altLang="en-US" sz="2400" b="1" dirty="0">
                <a:solidFill>
                  <a:srgbClr val="002060"/>
                </a:solidFill>
                <a:latin typeface="微软雅黑" panose="020B0503020204020204" charset="-122"/>
                <a:ea typeface="微软雅黑" panose="020B0503020204020204" charset="-122"/>
              </a:rPr>
              <a:t>才能参加</a:t>
            </a:r>
            <a:r>
              <a:rPr lang="zh-CN" altLang="en-US" sz="2400" b="1" dirty="0">
                <a:solidFill>
                  <a:srgbClr val="002060"/>
                </a:solidFill>
                <a:latin typeface="微软雅黑" panose="020B0503020204020204" charset="-122"/>
                <a:ea typeface="微软雅黑" panose="020B0503020204020204" charset="-122"/>
              </a:rPr>
              <a:t>培训学习。</a:t>
            </a:r>
            <a:endParaRPr lang="en-US" altLang="zh-CN" sz="2400" b="1" dirty="0">
              <a:solidFill>
                <a:srgbClr val="002060"/>
              </a:solidFill>
              <a:latin typeface="微软雅黑" panose="020B0503020204020204" charset="-122"/>
              <a:ea typeface="微软雅黑" panose="020B0503020204020204" charset="-122"/>
            </a:endParaRPr>
          </a:p>
          <a:p>
            <a:pPr marL="742950" lvl="1" indent="-285750">
              <a:buFont typeface="Wingdings" panose="05000000000000000000" charset="0"/>
              <a:buChar char=""/>
            </a:pPr>
            <a:endParaRPr lang="zh-CN" altLang="en-US" sz="2800" b="1" dirty="0">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27038" y="711200"/>
            <a:ext cx="11531600" cy="5693866"/>
          </a:xfrm>
          <a:prstGeom prst="rect">
            <a:avLst/>
          </a:prstGeom>
          <a:noFill/>
        </p:spPr>
        <p:txBody>
          <a:bodyPr wrap="square" rtlCol="0" anchor="t">
            <a:spAutoFit/>
          </a:bodyPr>
          <a:lstStyle/>
          <a:p>
            <a:pPr marL="342900" indent="-342900" fontAlgn="auto">
              <a:buFont typeface="Wingdings" panose="05000000000000000000" charset="0"/>
              <a:buChar char=""/>
            </a:pPr>
            <a:r>
              <a:rPr lang="zh-CN" altLang="en-US" sz="2800" b="1" noProof="1">
                <a:solidFill>
                  <a:schemeClr val="tx2"/>
                </a:solidFill>
                <a:latin typeface="微软雅黑" panose="020B0503020204020204" charset="-122"/>
                <a:ea typeface="微软雅黑" panose="020B0503020204020204" charset="-122"/>
              </a:rPr>
              <a:t>继续</a:t>
            </a:r>
            <a:r>
              <a:rPr lang="zh-CN" altLang="en-US" sz="2800" b="1" noProof="1">
                <a:solidFill>
                  <a:schemeClr val="tx2"/>
                </a:solidFill>
                <a:latin typeface="微软雅黑" panose="020B0503020204020204" charset="-122"/>
                <a:ea typeface="微软雅黑" panose="020B0503020204020204" charset="-122"/>
                <a:cs typeface="+mn-cs"/>
              </a:rPr>
              <a:t>强化医师定期考核的质量控制：</a:t>
            </a:r>
            <a:endParaRPr lang="zh-CN" altLang="en-US" sz="2800" b="1" noProof="1">
              <a:solidFill>
                <a:schemeClr val="tx2"/>
              </a:solidFill>
              <a:latin typeface="微软雅黑" panose="020B0503020204020204" charset="-122"/>
              <a:ea typeface="微软雅黑" panose="020B0503020204020204" charset="-122"/>
            </a:endParaRPr>
          </a:p>
          <a:p>
            <a:pPr marL="800100" lvl="1" indent="-342900" fontAlgn="auto">
              <a:buFont typeface="Wingdings" panose="05000000000000000000" charset="0"/>
              <a:buChar char=""/>
            </a:pPr>
            <a:r>
              <a:rPr lang="zh-CN" altLang="en-US" sz="2800" b="1" strike="noStrike" noProof="1">
                <a:solidFill>
                  <a:srgbClr val="FF0000"/>
                </a:solidFill>
                <a:latin typeface="微软雅黑" panose="020B0503020204020204" charset="-122"/>
                <a:ea typeface="微软雅黑" panose="020B0503020204020204" charset="-122"/>
                <a:cs typeface="+mn-cs"/>
              </a:rPr>
              <a:t>医师数据质量控制</a:t>
            </a:r>
            <a:endParaRPr lang="zh-CN" altLang="en-US" sz="2800" b="1" strike="noStrike" noProof="1">
              <a:solidFill>
                <a:srgbClr val="FF0000"/>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chemeClr val="tx2"/>
                </a:solidFill>
                <a:latin typeface="微软雅黑" panose="020B0503020204020204" charset="-122"/>
                <a:ea typeface="微软雅黑" panose="020B0503020204020204" charset="-122"/>
                <a:cs typeface="+mn-cs"/>
              </a:rPr>
              <a:t>根据山东省医师定期考核管理办公室的要求，结合医师电子注册和电子证照，</a:t>
            </a:r>
            <a:r>
              <a:rPr lang="zh-CN" altLang="en-US" sz="2800" b="1" noProof="1">
                <a:solidFill>
                  <a:schemeClr val="tx2"/>
                </a:solidFill>
                <a:latin typeface="微软雅黑" panose="020B0503020204020204" charset="-122"/>
                <a:ea typeface="微软雅黑" panose="020B0503020204020204" charset="-122"/>
              </a:rPr>
              <a:t>服务于</a:t>
            </a:r>
            <a:r>
              <a:rPr lang="zh-CN" altLang="en-US" sz="2800" b="1" strike="noStrike" noProof="1">
                <a:solidFill>
                  <a:schemeClr val="tx2"/>
                </a:solidFill>
                <a:latin typeface="微软雅黑" panose="020B0503020204020204" charset="-122"/>
                <a:ea typeface="微软雅黑" panose="020B0503020204020204" charset="-122"/>
                <a:cs typeface="+mn-cs"/>
              </a:rPr>
              <a:t>大数据分析，要求本轮参加定期考核的医师，务必认真逐一完善个人信息，确保完整、准确、无误。</a:t>
            </a:r>
            <a:endParaRPr lang="zh-CN" altLang="en-US" sz="2800" b="1" strike="noStrike" noProof="1">
              <a:solidFill>
                <a:schemeClr val="tx2"/>
              </a:solidFill>
              <a:latin typeface="微软雅黑" panose="020B0503020204020204" charset="-122"/>
              <a:ea typeface="微软雅黑" panose="020B0503020204020204" charset="-122"/>
              <a:cs typeface="+mn-cs"/>
            </a:endParaRPr>
          </a:p>
          <a:p>
            <a:pPr lvl="1" indent="0" fontAlgn="auto">
              <a:buFont typeface="Wingdings" panose="05000000000000000000" charset="0"/>
              <a:buNone/>
            </a:pPr>
            <a:endParaRPr lang="en-US" altLang="zh-CN" sz="2800" b="1" strike="noStrike"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r>
              <a:rPr lang="en-US" altLang="zh-CN" sz="2800" b="1" strike="noStrike" noProof="1">
                <a:solidFill>
                  <a:schemeClr val="tx2"/>
                </a:solidFill>
                <a:latin typeface="微软雅黑" panose="020B0503020204020204" charset="-122"/>
                <a:ea typeface="微软雅黑" panose="020B0503020204020204" charset="-122"/>
                <a:cs typeface="+mn-cs"/>
              </a:rPr>
              <a:t>EG:</a:t>
            </a:r>
            <a:r>
              <a:rPr lang="zh-CN" altLang="zh-CN" sz="2800" b="1" strike="noStrike" noProof="1">
                <a:solidFill>
                  <a:schemeClr val="tx2"/>
                </a:solidFill>
                <a:latin typeface="微软雅黑" panose="020B0503020204020204" charset="-122"/>
                <a:ea typeface="宋体" panose="02010600030101010101" pitchFamily="2" charset="-122"/>
                <a:cs typeface="+mn-cs"/>
              </a:rPr>
              <a:t>上轮医师定考有个别医师在上传基本信息时，故意用全身照、模糊照等照片，本轮要求必须上传近期标准两寸头像照片。如果不按要求上传，会造成系统误判为考试作弊，得不偿失！</a:t>
            </a:r>
            <a:r>
              <a:rPr lang="en-US" altLang="zh-CN" sz="2800" b="1" strike="noStrike" noProof="1">
                <a:solidFill>
                  <a:schemeClr val="tx2"/>
                </a:solidFill>
                <a:latin typeface="微软雅黑" panose="020B0503020204020204" charset="-122"/>
                <a:ea typeface="微软雅黑" panose="020B0503020204020204" charset="-122"/>
                <a:cs typeface="+mn-cs"/>
              </a:rPr>
              <a:t>   </a:t>
            </a:r>
            <a:endParaRPr lang="zh-CN" altLang="en-US" sz="2800" b="1" strike="noStrike"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endParaRPr lang="zh-CN" altLang="en-US" sz="2800" b="1" strike="noStrike"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rgbClr val="FF0000"/>
                </a:solidFill>
                <a:latin typeface="微软雅黑" panose="020B0503020204020204" charset="-122"/>
                <a:ea typeface="微软雅黑" panose="020B0503020204020204" charset="-122"/>
                <a:cs typeface="+mn-cs"/>
              </a:rPr>
              <a:t>注意：如果因为医师信息填写有误或信息缺失，可能导致医师无法顺利完成定期考核工作！</a:t>
            </a:r>
            <a:endParaRPr lang="zh-CN" altLang="en-US" sz="2800" b="1" strike="noStrike" noProof="1">
              <a:solidFill>
                <a:schemeClr val="tx2"/>
              </a:solidFill>
              <a:latin typeface="微软雅黑" panose="020B0503020204020204" charset="-122"/>
              <a:ea typeface="微软雅黑" panose="020B0503020204020204" charset="-122"/>
            </a:endParaRPr>
          </a:p>
          <a:p>
            <a:pPr marL="342900" indent="-342900" fontAlgn="auto">
              <a:buFont typeface="Wingdings" panose="05000000000000000000" charset="0"/>
              <a:buChar char=""/>
            </a:pPr>
            <a:endParaRPr lang="zh-CN" altLang="en-US" sz="2800" b="1" noProof="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6554470"/>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FF0000"/>
                </a:solidFill>
                <a:latin typeface="微软雅黑" panose="020B0503020204020204" charset="-122"/>
                <a:ea typeface="微软雅黑" panose="020B0503020204020204" charset="-122"/>
                <a:cs typeface="+mn-cs"/>
              </a:rPr>
              <a:t>关于业务测评环节</a:t>
            </a:r>
            <a:endParaRPr lang="zh-CN" altLang="en-US" sz="2800" b="1" noProof="1">
              <a:solidFill>
                <a:srgbClr val="FF000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rPr>
              <a:t>必须正向面对手机</a:t>
            </a:r>
            <a:endParaRPr lang="zh-CN" altLang="en-US" sz="2800" b="1" strike="noStrike"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rPr>
              <a:t>不能戴墨镜和口罩</a:t>
            </a:r>
            <a:endParaRPr lang="zh-CN" altLang="en-US" sz="2800" b="1" strike="noStrike"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rPr>
              <a:t>最好在</a:t>
            </a:r>
            <a:r>
              <a:rPr lang="en-US" altLang="zh-CN" sz="2800" b="1" strike="noStrike" noProof="1">
                <a:solidFill>
                  <a:srgbClr val="002060"/>
                </a:solidFill>
                <a:latin typeface="微软雅黑" panose="020B0503020204020204" charset="-122"/>
                <a:ea typeface="微软雅黑" panose="020B0503020204020204" charset="-122"/>
                <a:cs typeface="+mn-cs"/>
              </a:rPr>
              <a:t>WIFI</a:t>
            </a:r>
            <a:r>
              <a:rPr lang="zh-CN" altLang="en-US" sz="2800" b="1" strike="noStrike" noProof="1">
                <a:solidFill>
                  <a:srgbClr val="002060"/>
                </a:solidFill>
                <a:latin typeface="微软雅黑" panose="020B0503020204020204" charset="-122"/>
                <a:ea typeface="微软雅黑" panose="020B0503020204020204" charset="-122"/>
                <a:cs typeface="+mn-cs"/>
              </a:rPr>
              <a:t>或网络条件比较好的</a:t>
            </a:r>
            <a:r>
              <a:rPr lang="zh-CN" altLang="en-US" sz="2800" b="1" strike="noStrike" noProof="1">
                <a:solidFill>
                  <a:srgbClr val="002060"/>
                </a:solidFill>
                <a:latin typeface="微软雅黑" panose="020B0503020204020204" charset="-122"/>
                <a:ea typeface="微软雅黑" panose="020B0503020204020204" charset="-122"/>
                <a:cs typeface="+mn-cs"/>
                <a:sym typeface="+mn-ea"/>
              </a:rPr>
              <a:t>环境下进行业务测评</a:t>
            </a:r>
            <a:endParaRPr lang="zh-CN" altLang="en-US" sz="2800" b="1" strike="noStrike"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rPr>
              <a:t>切记：只有一次考试机会。</a:t>
            </a:r>
            <a:endParaRPr lang="zh-CN" altLang="en-US" sz="2800" b="1" strike="noStrike"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endParaRPr lang="zh-CN" altLang="en-US" sz="2800" b="1" strike="noStrike" noProof="1">
              <a:solidFill>
                <a:srgbClr val="002060"/>
              </a:solidFill>
              <a:latin typeface="微软雅黑" panose="020B0503020204020204" charset="-122"/>
              <a:ea typeface="微软雅黑" panose="020B0503020204020204" charset="-122"/>
            </a:endParaRPr>
          </a:p>
          <a:p>
            <a:pPr marL="285750" indent="-285750" fontAlgn="auto">
              <a:buFont typeface="Wingdings" panose="05000000000000000000" charset="0"/>
              <a:buChar char=""/>
            </a:pPr>
            <a:r>
              <a:rPr lang="zh-CN" altLang="en-US" sz="2800" b="1" noProof="1">
                <a:solidFill>
                  <a:srgbClr val="FF0000"/>
                </a:solidFill>
                <a:latin typeface="微软雅黑" panose="020B0503020204020204" charset="-122"/>
                <a:ea typeface="微软雅黑" panose="020B0503020204020204" charset="-122"/>
                <a:cs typeface="+mn-cs"/>
                <a:sym typeface="+mn-ea"/>
              </a:rPr>
              <a:t>特别注意，以下行为会被认定为作弊行为：</a:t>
            </a:r>
            <a:endParaRPr lang="zh-CN" altLang="en-US" sz="2800" b="1" noProof="1">
              <a:solidFill>
                <a:srgbClr val="FF000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sym typeface="+mn-ea"/>
              </a:rPr>
              <a:t>考试时不按照要求正向面对手机，或者故意戴墨镜和口罩，导致不能识别考试者为本人时。</a:t>
            </a:r>
            <a:endParaRPr lang="zh-CN" altLang="en-US" sz="2800" b="1" strike="noStrike"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sym typeface="+mn-ea"/>
              </a:rPr>
              <a:t>经过人脸识别为替考者。</a:t>
            </a:r>
            <a:endParaRPr lang="zh-CN" altLang="en-US" sz="2800" b="1" strike="noStrike"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sym typeface="+mn-ea"/>
              </a:rPr>
              <a:t>拍照镜头中有多人合作答题，不是医师本人单独完成考试者。</a:t>
            </a:r>
            <a:endParaRPr lang="zh-CN" altLang="en-US" sz="2800" b="1" strike="noStrike" noProof="1">
              <a:solidFill>
                <a:srgbClr val="002060"/>
              </a:solidFill>
              <a:latin typeface="微软雅黑" panose="020B0503020204020204" charset="-122"/>
              <a:ea typeface="微软雅黑" panose="020B0503020204020204" charset="-122"/>
              <a:cs typeface="+mn-cs"/>
              <a:sym typeface="+mn-ea"/>
            </a:endParaRPr>
          </a:p>
          <a:p>
            <a:pPr marL="742950" lvl="1" indent="-285750" fontAlgn="auto">
              <a:buFont typeface="Wingdings" panose="05000000000000000000" charset="0"/>
              <a:buChar char=""/>
            </a:pPr>
            <a:endParaRPr lang="zh-CN" altLang="en-US" sz="2800" b="1" strike="noStrike" noProof="1">
              <a:solidFill>
                <a:srgbClr val="002060"/>
              </a:solidFill>
              <a:latin typeface="微软雅黑" panose="020B0503020204020204" charset="-122"/>
              <a:ea typeface="微软雅黑" panose="020B0503020204020204" charset="-122"/>
              <a:cs typeface="+mn-cs"/>
              <a:sym typeface="+mn-ea"/>
            </a:endParaRPr>
          </a:p>
          <a:p>
            <a:pPr marL="742950" lvl="1" indent="-285750" fontAlgn="auto">
              <a:buFont typeface="Wingdings" panose="05000000000000000000" charset="0"/>
              <a:buChar char=""/>
            </a:pPr>
            <a:r>
              <a:rPr lang="en-US" altLang="zh-CN" sz="2800" b="1" strike="noStrike" noProof="1">
                <a:solidFill>
                  <a:srgbClr val="FF0000"/>
                </a:solidFill>
                <a:latin typeface="微软雅黑" panose="020B0503020204020204" charset="-122"/>
                <a:ea typeface="微软雅黑" panose="020B0503020204020204" charset="-122"/>
                <a:cs typeface="+mn-cs"/>
                <a:sym typeface="+mn-ea"/>
              </a:rPr>
              <a:t>EG:</a:t>
            </a:r>
            <a:r>
              <a:rPr lang="zh-CN" altLang="en-US" sz="2800" b="1" strike="noStrike" noProof="1">
                <a:solidFill>
                  <a:srgbClr val="FF0000"/>
                </a:solidFill>
                <a:latin typeface="微软雅黑" panose="020B0503020204020204" charset="-122"/>
                <a:cs typeface="+mn-cs"/>
                <a:sym typeface="+mn-ea"/>
              </a:rPr>
              <a:t>上一轮定考工作中出现的</a:t>
            </a:r>
            <a:r>
              <a:rPr lang="zh-CN" altLang="zh-CN" sz="2800" b="1" strike="noStrike" noProof="1">
                <a:solidFill>
                  <a:srgbClr val="FF0000"/>
                </a:solidFill>
                <a:latin typeface="微软雅黑" panose="020B0503020204020204" charset="-122"/>
                <a:cs typeface="+mn-cs"/>
                <a:sym typeface="+mn-ea"/>
              </a:rPr>
              <a:t>作弊行为</a:t>
            </a:r>
            <a:r>
              <a:rPr lang="zh-CN" altLang="en-US" sz="2800" b="1" strike="noStrike" noProof="1">
                <a:solidFill>
                  <a:srgbClr val="FF0000"/>
                </a:solidFill>
                <a:latin typeface="微软雅黑" panose="020B0503020204020204" charset="-122"/>
                <a:cs typeface="+mn-cs"/>
                <a:sym typeface="+mn-ea"/>
              </a:rPr>
              <a:t>均进行了严肃处理</a:t>
            </a:r>
            <a:r>
              <a:rPr lang="zh-CN" altLang="zh-CN" sz="2800" b="1" strike="noStrike" noProof="1">
                <a:solidFill>
                  <a:srgbClr val="FF0000"/>
                </a:solidFill>
                <a:latin typeface="微软雅黑" panose="020B0503020204020204" charset="-122"/>
                <a:cs typeface="+mn-cs"/>
                <a:sym typeface="+mn-ea"/>
              </a:rPr>
              <a:t>，医师要引以为戒！</a:t>
            </a:r>
            <a:endParaRPr lang="zh-CN" altLang="en-US" sz="2800" b="1" strike="noStrike" noProof="1">
              <a:solidFill>
                <a:srgbClr val="002060"/>
              </a:solidFill>
              <a:latin typeface="微软雅黑" panose="020B0503020204020204" charset="-122"/>
              <a:ea typeface="微软雅黑" panose="020B0503020204020204" charset="-122"/>
            </a:endParaRPr>
          </a:p>
          <a:p>
            <a:pPr lvl="1" indent="0" fontAlgn="auto">
              <a:buFont typeface="Wingdings" panose="05000000000000000000" charset="0"/>
              <a:buNone/>
            </a:pPr>
            <a:endParaRPr lang="zh-CN" altLang="en-US" sz="2800" b="1" strike="noStrike" noProof="1">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5692775"/>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FF0000"/>
                </a:solidFill>
                <a:latin typeface="微软雅黑" panose="020B0503020204020204" charset="-122"/>
                <a:ea typeface="微软雅黑" panose="020B0503020204020204" charset="-122"/>
                <a:cs typeface="+mn-cs"/>
              </a:rPr>
              <a:t>关于特殊情况人员的缓考问题</a:t>
            </a:r>
            <a:endParaRPr lang="zh-CN" altLang="en-US" sz="2800" b="1" noProof="1">
              <a:solidFill>
                <a:srgbClr val="FF000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sym typeface="+mn-ea"/>
              </a:rPr>
              <a:t>在前几轮的考核工作中，经常出现个别医师以援边、出国、休产假等</a:t>
            </a:r>
            <a:r>
              <a:rPr lang="zh-CN" altLang="en-US" sz="2800" b="1" strike="noStrike" noProof="1">
                <a:solidFill>
                  <a:srgbClr val="002060"/>
                </a:solidFill>
                <a:latin typeface="微软雅黑" panose="020B0503020204020204" charset="-122"/>
                <a:ea typeface="微软雅黑" panose="020B0503020204020204" charset="-122"/>
                <a:cs typeface="+mn-cs"/>
                <a:sym typeface="+mn-ea"/>
              </a:rPr>
              <a:t>理由要求缓考。</a:t>
            </a:r>
            <a:endParaRPr lang="zh-CN" altLang="en-US" sz="2800" b="1" strike="noStrike" noProof="1">
              <a:solidFill>
                <a:srgbClr val="002060"/>
              </a:solidFill>
              <a:latin typeface="微软雅黑" panose="020B0503020204020204" charset="-122"/>
              <a:ea typeface="微软雅黑" panose="020B0503020204020204" charset="-122"/>
              <a:cs typeface="+mn-cs"/>
              <a:sym typeface="+mn-ea"/>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ea typeface="微软雅黑" panose="020B0503020204020204" charset="-122"/>
                <a:cs typeface="+mn-cs"/>
              </a:rPr>
              <a:t>由于采取互联网移动定考模式，在边疆、国外、家中或出差，都可以随时随地登录医师服务</a:t>
            </a:r>
            <a:r>
              <a:rPr lang="en-US" altLang="zh-CN" sz="2800" b="1" strike="noStrike" noProof="1">
                <a:solidFill>
                  <a:srgbClr val="002060"/>
                </a:solidFill>
                <a:latin typeface="微软雅黑" panose="020B0503020204020204" charset="-122"/>
                <a:ea typeface="微软雅黑" panose="020B0503020204020204" charset="-122"/>
                <a:cs typeface="+mn-cs"/>
              </a:rPr>
              <a:t>APP</a:t>
            </a:r>
            <a:r>
              <a:rPr lang="zh-CN" altLang="en-US" sz="2800" b="1" noProof="1">
                <a:solidFill>
                  <a:srgbClr val="002060"/>
                </a:solidFill>
                <a:latin typeface="微软雅黑" panose="020B0503020204020204" charset="-122"/>
                <a:ea typeface="微软雅黑" panose="020B0503020204020204" charset="-122"/>
              </a:rPr>
              <a:t>完成考核环节中的各项任务，这也是我们实行互联网移动定考的一个独特优势。</a:t>
            </a:r>
            <a:endParaRPr lang="zh-CN" altLang="en-US" sz="2800" b="1"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zh-CN" altLang="en-US" sz="2800" b="1" noProof="1">
                <a:solidFill>
                  <a:srgbClr val="002060"/>
                </a:solidFill>
                <a:latin typeface="微软雅黑" panose="020B0503020204020204" charset="-122"/>
                <a:ea typeface="微软雅黑" panose="020B0503020204020204" charset="-122"/>
              </a:rPr>
              <a:t>因此，本轮定考中，以上原因均不能作为缓考的理由。</a:t>
            </a:r>
            <a:endParaRPr lang="zh-CN" altLang="en-US" sz="2800" b="1"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endParaRPr lang="zh-CN" altLang="en-US" sz="2800" b="1" noProof="1">
              <a:solidFill>
                <a:srgbClr val="002060"/>
              </a:solidFill>
              <a:latin typeface="微软雅黑" panose="020B0503020204020204" charset="-122"/>
              <a:ea typeface="微软雅黑" panose="020B0503020204020204" charset="-122"/>
            </a:endParaRPr>
          </a:p>
          <a:p>
            <a:pPr marL="285750" lvl="0" indent="-285750" fontAlgn="auto">
              <a:buFont typeface="Wingdings" panose="05000000000000000000" charset="0"/>
              <a:buChar char=""/>
            </a:pPr>
            <a:r>
              <a:rPr lang="zh-CN" altLang="en-US" sz="2800" b="1" noProof="1">
                <a:solidFill>
                  <a:srgbClr val="FF0000"/>
                </a:solidFill>
                <a:latin typeface="微软雅黑" panose="020B0503020204020204" charset="-122"/>
                <a:ea typeface="微软雅黑" panose="020B0503020204020204" charset="-122"/>
              </a:rPr>
              <a:t>关于一般程序的医师申请变更为简易程序问题，必须符合两个条件：</a:t>
            </a:r>
            <a:endParaRPr lang="zh-CN" altLang="en-US" sz="2800" b="1" noProof="1">
              <a:solidFill>
                <a:srgbClr val="FF000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en-US" altLang="zh-CN" sz="2800" b="1" strike="noStrike" noProof="1">
                <a:solidFill>
                  <a:srgbClr val="002060"/>
                </a:solidFill>
                <a:latin typeface="微软雅黑" panose="020B0503020204020204" charset="-122"/>
              </a:rPr>
              <a:t>5</a:t>
            </a:r>
            <a:r>
              <a:rPr lang="zh-CN" altLang="en-US" sz="2800" b="1" strike="noStrike" noProof="1">
                <a:solidFill>
                  <a:srgbClr val="002060"/>
                </a:solidFill>
                <a:latin typeface="微软雅黑" panose="020B0503020204020204" charset="-122"/>
              </a:rPr>
              <a:t>年以上执业经历</a:t>
            </a:r>
            <a:endParaRPr lang="zh-CN" altLang="en-US" sz="2800" b="1" strike="noStrike" noProof="1">
              <a:solidFill>
                <a:srgbClr val="002060"/>
              </a:solidFill>
              <a:latin typeface="微软雅黑" panose="020B0503020204020204" charset="-122"/>
            </a:endParaRPr>
          </a:p>
          <a:p>
            <a:pPr marL="742950" lvl="1" indent="-285750" fontAlgn="auto">
              <a:buFont typeface="Wingdings" panose="05000000000000000000" charset="0"/>
              <a:buChar char=""/>
            </a:pPr>
            <a:r>
              <a:rPr lang="zh-CN" altLang="en-US" sz="2800" b="1" strike="noStrike" noProof="1">
                <a:solidFill>
                  <a:srgbClr val="002060"/>
                </a:solidFill>
                <a:latin typeface="微软雅黑" panose="020B0503020204020204" charset="-122"/>
              </a:rPr>
              <a:t>考核周期内有良好执业行为记录的。良好执业行为记录的认定，原则上应当为（设区）市级以上相关部门作出的表彰、奖励、完成政府指令性任务，取得的科技成果等。）</a:t>
            </a:r>
            <a:endParaRPr lang="zh-CN" altLang="en-US" sz="2800" b="1" strike="noStrike" noProof="1">
              <a:solidFill>
                <a:srgbClr val="002060"/>
              </a:solidFill>
              <a:latin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89585" y="1024890"/>
            <a:ext cx="11307445" cy="3538220"/>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FF0000"/>
                </a:solidFill>
                <a:latin typeface="微软雅黑" panose="020B0503020204020204" charset="-122"/>
                <a:ea typeface="微软雅黑" panose="020B0503020204020204" charset="-122"/>
              </a:rPr>
              <a:t>特别提醒：</a:t>
            </a:r>
            <a:endParaRPr lang="zh-CN" altLang="en-US" sz="2800" b="1" noProof="1">
              <a:solidFill>
                <a:srgbClr val="FF0000"/>
              </a:solidFill>
              <a:latin typeface="微软雅黑" panose="020B0503020204020204" charset="-122"/>
              <a:ea typeface="微软雅黑" panose="020B0503020204020204" charset="-122"/>
            </a:endParaRPr>
          </a:p>
          <a:p>
            <a:pPr fontAlgn="auto">
              <a:buFont typeface="Wingdings" panose="05000000000000000000" charset="0"/>
              <a:buNone/>
            </a:pPr>
            <a:endParaRPr lang="en-US" altLang="zh-CN" sz="2800" b="1" noProof="1">
              <a:solidFill>
                <a:srgbClr val="002060"/>
              </a:solidFill>
              <a:latin typeface="微软雅黑" panose="020B0503020204020204" charset="-122"/>
              <a:ea typeface="微软雅黑" panose="020B0503020204020204" charset="-122"/>
              <a:cs typeface="+mn-cs"/>
            </a:endParaRPr>
          </a:p>
          <a:p>
            <a:pPr fontAlgn="auto">
              <a:buFont typeface="Wingdings" panose="05000000000000000000" charset="0"/>
              <a:buNone/>
            </a:pPr>
            <a:r>
              <a:rPr lang="en-US" altLang="zh-CN" sz="2800" b="1" noProof="1">
                <a:solidFill>
                  <a:srgbClr val="002060"/>
                </a:solidFill>
                <a:latin typeface="微软雅黑" panose="020B0503020204020204" charset="-122"/>
                <a:ea typeface="微软雅黑" panose="020B0503020204020204" charset="-122"/>
                <a:cs typeface="+mn-cs"/>
              </a:rPr>
              <a:t>       </a:t>
            </a:r>
            <a:r>
              <a:rPr lang="zh-CN" altLang="en-US" sz="2800" b="1" noProof="1">
                <a:solidFill>
                  <a:srgbClr val="002060"/>
                </a:solidFill>
                <a:latin typeface="微软雅黑" panose="020B0503020204020204" charset="-122"/>
                <a:ea typeface="微软雅黑" panose="020B0503020204020204" charset="-122"/>
                <a:cs typeface="+mn-cs"/>
              </a:rPr>
              <a:t>在每一轮的医师定期考核过程中，都有医师或机构反映平台登录缓慢甚至登录不上的情况，这主要是由于山东省医师定期考核服务器及网络资源的有限,业务高峰期平台压力太大导致，建议如果遇到类似问题，先不要忙着打电话</a:t>
            </a:r>
            <a:r>
              <a:rPr lang="zh-CN" altLang="en-US" sz="2800" b="1" noProof="1">
                <a:solidFill>
                  <a:srgbClr val="002060"/>
                </a:solidFill>
                <a:latin typeface="微软雅黑" panose="020B0503020204020204" charset="-122"/>
                <a:ea typeface="微软雅黑" panose="020B0503020204020204" charset="-122"/>
                <a:cs typeface="+mn-cs"/>
              </a:rPr>
              <a:t>咨询，可以选择早晨、夜间等平台压力</a:t>
            </a:r>
            <a:r>
              <a:rPr lang="zh-CN" altLang="en-US" sz="2800" b="1">
                <a:solidFill>
                  <a:srgbClr val="002060"/>
                </a:solidFill>
                <a:latin typeface="微软雅黑" panose="020B0503020204020204" charset="-122"/>
                <a:ea typeface="微软雅黑" panose="020B0503020204020204" charset="-122"/>
                <a:sym typeface="+mn-ea"/>
              </a:rPr>
              <a:t>相对较小的时段登录，尽量避开高峰时段。</a:t>
            </a:r>
            <a:endParaRPr lang="zh-CN" altLang="en-US" sz="2800" b="1" noProof="1">
              <a:solidFill>
                <a:srgbClr val="002060"/>
              </a:solidFill>
              <a:latin typeface="微软雅黑" panose="020B0503020204020204" charset="-122"/>
              <a:ea typeface="微软雅黑" panose="020B0503020204020204" charset="-122"/>
              <a:cs typeface="+mn-cs"/>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(解释）</a:t>
            </a:r>
            <a:endParaRPr lang="zh-CN" altLang="en-US" sz="2800" b="1" noProof="1">
              <a:solidFill>
                <a:srgbClr val="002060"/>
              </a:solidFill>
              <a:latin typeface="微软雅黑" panose="020B0503020204020204" charset="-122"/>
              <a:ea typeface="微软雅黑" panose="020B0503020204020204"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2676525"/>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002060"/>
                </a:solidFill>
                <a:latin typeface="微软雅黑" panose="020B0503020204020204" charset="-122"/>
                <a:ea typeface="微软雅黑" panose="020B0503020204020204" charset="-122"/>
                <a:cs typeface="+mn-cs"/>
              </a:rPr>
              <a:t>医师操作常见问题：</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1</a:t>
            </a:r>
            <a:r>
              <a:rPr lang="zh-CN" altLang="en-US" sz="2800" b="1" noProof="1">
                <a:solidFill>
                  <a:srgbClr val="002060"/>
                </a:solidFill>
                <a:latin typeface="微软雅黑" panose="020B0503020204020204" charset="-122"/>
                <a:ea typeface="微软雅黑" panose="020B0503020204020204" charset="-122"/>
                <a:cs typeface="+mn-cs"/>
              </a:rPr>
              <a:t>、资格证号和执业证号填混；</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2</a:t>
            </a:r>
            <a:r>
              <a:rPr lang="zh-CN" altLang="en-US" sz="2800" b="1" noProof="1">
                <a:solidFill>
                  <a:srgbClr val="002060"/>
                </a:solidFill>
                <a:latin typeface="微软雅黑" panose="020B0503020204020204" charset="-122"/>
                <a:ea typeface="微软雅黑" panose="020B0503020204020204" charset="-122"/>
                <a:cs typeface="+mn-cs"/>
              </a:rPr>
              <a:t>、一级学科、二级学科漏填；</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3</a:t>
            </a:r>
            <a:r>
              <a:rPr lang="zh-CN" altLang="en-US" sz="2800" b="1" noProof="1">
                <a:solidFill>
                  <a:srgbClr val="002060"/>
                </a:solidFill>
                <a:latin typeface="微软雅黑" panose="020B0503020204020204" charset="-122"/>
                <a:ea typeface="微软雅黑" panose="020B0503020204020204" charset="-122"/>
                <a:cs typeface="+mn-cs"/>
              </a:rPr>
              <a:t>、职务、技术职称漏填；</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4</a:t>
            </a:r>
            <a:r>
              <a:rPr lang="zh-CN" altLang="en-US" sz="2800" b="1" noProof="1">
                <a:solidFill>
                  <a:srgbClr val="002060"/>
                </a:solidFill>
                <a:latin typeface="微软雅黑" panose="020B0503020204020204" charset="-122"/>
                <a:ea typeface="微软雅黑" panose="020B0503020204020204" charset="-122"/>
                <a:cs typeface="+mn-cs"/>
              </a:rPr>
              <a:t>、医师上传头像不是规定的二寸标准头像近照；</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5</a:t>
            </a:r>
            <a:r>
              <a:rPr lang="zh-CN" altLang="en-US" sz="2800" b="1" noProof="1">
                <a:solidFill>
                  <a:srgbClr val="002060"/>
                </a:solidFill>
                <a:latin typeface="微软雅黑" panose="020B0503020204020204" charset="-122"/>
                <a:ea typeface="微软雅黑" panose="020B0503020204020204" charset="-122"/>
                <a:cs typeface="+mn-cs"/>
              </a:rPr>
              <a:t>、填错考核类别、考核流程等</a:t>
            </a:r>
            <a:endParaRPr lang="en-US" altLang="zh-CN" sz="2800" b="1" noProof="1">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文本框 23"/>
          <p:cNvSpPr txBox="1"/>
          <p:nvPr/>
        </p:nvSpPr>
        <p:spPr>
          <a:xfrm>
            <a:off x="69850" y="1854200"/>
            <a:ext cx="12090400" cy="2430463"/>
          </a:xfrm>
          <a:prstGeom prst="rect">
            <a:avLst/>
          </a:prstGeom>
          <a:noFill/>
          <a:ln w="9525">
            <a:noFill/>
          </a:ln>
        </p:spPr>
        <p:txBody>
          <a:bodyPr wrap="square" anchor="t">
            <a:spAutoFit/>
          </a:bodyPr>
          <a:lstStyle/>
          <a:p>
            <a:pPr algn="ctr"/>
            <a:r>
              <a:rPr lang="zh-CN" altLang="zh-CN" sz="2800" b="1">
                <a:solidFill>
                  <a:schemeClr val="tx2"/>
                </a:solidFill>
                <a:latin typeface="微软雅黑" panose="020B0503020204020204" charset="-122"/>
                <a:ea typeface="微软雅黑" panose="020B0503020204020204" charset="-122"/>
              </a:rPr>
              <a:t>第二部分</a:t>
            </a:r>
            <a:endParaRPr lang="zh-CN" altLang="zh-CN" sz="2800" b="1">
              <a:solidFill>
                <a:schemeClr val="tx2"/>
              </a:solidFill>
              <a:latin typeface="微软雅黑" panose="020B0503020204020204" charset="-122"/>
              <a:ea typeface="微软雅黑" panose="020B0503020204020204" charset="-122"/>
            </a:endParaRPr>
          </a:p>
          <a:p>
            <a:pPr algn="ctr"/>
            <a:endParaRPr lang="zh-CN" altLang="zh-CN" sz="2800" b="1">
              <a:solidFill>
                <a:schemeClr val="tx2"/>
              </a:solidFill>
              <a:latin typeface="微软雅黑" panose="020B0503020204020204" charset="-122"/>
              <a:ea typeface="微软雅黑" panose="020B0503020204020204" charset="-122"/>
            </a:endParaRPr>
          </a:p>
          <a:p>
            <a:pPr algn="ctr"/>
            <a:r>
              <a:rPr lang="zh-CN" altLang="en-US" sz="4000" b="1">
                <a:solidFill>
                  <a:schemeClr val="tx2"/>
                </a:solidFill>
                <a:latin typeface="微软雅黑" panose="020B0503020204020204" charset="-122"/>
                <a:ea typeface="微软雅黑" panose="020B0503020204020204" charset="-122"/>
              </a:rPr>
              <a:t>执业机构操作培训</a:t>
            </a:r>
            <a:endParaRPr lang="zh-CN" altLang="en-US" sz="4000" b="1">
              <a:solidFill>
                <a:schemeClr val="tx2"/>
              </a:solidFill>
              <a:latin typeface="微软雅黑" panose="020B0503020204020204" charset="-122"/>
              <a:ea typeface="微软雅黑" panose="020B0503020204020204" charset="-122"/>
            </a:endParaRPr>
          </a:p>
          <a:p>
            <a:endParaRPr lang="zh-CN" altLang="en-US" sz="2800" b="1">
              <a:solidFill>
                <a:srgbClr val="C00000"/>
              </a:solidFill>
              <a:latin typeface="微软雅黑" panose="020B0503020204020204" charset="-122"/>
              <a:ea typeface="微软雅黑" panose="020B0503020204020204" charset="-122"/>
            </a:endParaRPr>
          </a:p>
          <a:p>
            <a:endParaRPr lang="en-US" altLang="zh-CN" sz="2800" b="1">
              <a:solidFill>
                <a:srgbClr val="C00000"/>
              </a:solidFill>
              <a:latin typeface="微软雅黑" panose="020B0503020204020204" charset="-122"/>
              <a:ea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custDataLst>
              <p:tags r:id="rId1"/>
            </p:custDataLst>
          </p:nvPr>
        </p:nvSpPr>
        <p:spPr>
          <a:xfrm>
            <a:off x="4920615" y="1423035"/>
            <a:ext cx="2120265" cy="413956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5273675" y="1659573"/>
            <a:ext cx="1536700" cy="4222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登录</a:t>
            </a:r>
            <a:endParaRPr lang="zh-CN" altLang="zh-CN" b="1" strike="noStrike" noProof="1">
              <a:latin typeface="微软雅黑" panose="020B0503020204020204" charset="-122"/>
              <a:ea typeface="微软雅黑" panose="020B0503020204020204" charset="-122"/>
            </a:endParaRPr>
          </a:p>
        </p:txBody>
      </p:sp>
      <p:sp>
        <p:nvSpPr>
          <p:cNvPr id="5" name="圆角矩形 4"/>
          <p:cNvSpPr/>
          <p:nvPr/>
        </p:nvSpPr>
        <p:spPr>
          <a:xfrm>
            <a:off x="5227955" y="2427923"/>
            <a:ext cx="1536700" cy="4222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医师管理</a:t>
            </a:r>
            <a:endParaRPr lang="zh-CN" altLang="zh-CN" b="1" strike="noStrike" noProof="1">
              <a:latin typeface="微软雅黑" panose="020B0503020204020204" charset="-122"/>
              <a:ea typeface="微软雅黑" panose="020B0503020204020204" charset="-122"/>
            </a:endParaRPr>
          </a:p>
        </p:txBody>
      </p:sp>
      <p:sp>
        <p:nvSpPr>
          <p:cNvPr id="7" name="圆角矩形 6"/>
          <p:cNvSpPr/>
          <p:nvPr/>
        </p:nvSpPr>
        <p:spPr>
          <a:xfrm>
            <a:off x="5218430" y="4043680"/>
            <a:ext cx="1538288" cy="4222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solidFill>
                  <a:schemeClr val="bg1"/>
                </a:solidFill>
                <a:latin typeface="微软雅黑" panose="020B0503020204020204" charset="-122"/>
                <a:ea typeface="微软雅黑" panose="020B0503020204020204" charset="-122"/>
              </a:rPr>
              <a:t>实时监控</a:t>
            </a:r>
            <a:endParaRPr lang="zh-CN" altLang="zh-CN" b="1" strike="noStrike" noProof="1">
              <a:solidFill>
                <a:schemeClr val="bg1"/>
              </a:solidFill>
              <a:latin typeface="微软雅黑" panose="020B0503020204020204" charset="-122"/>
              <a:ea typeface="微软雅黑" panose="020B0503020204020204" charset="-122"/>
            </a:endParaRPr>
          </a:p>
        </p:txBody>
      </p:sp>
      <p:sp>
        <p:nvSpPr>
          <p:cNvPr id="8" name="圆角矩形 7"/>
          <p:cNvSpPr/>
          <p:nvPr/>
        </p:nvSpPr>
        <p:spPr>
          <a:xfrm>
            <a:off x="5218430" y="4842510"/>
            <a:ext cx="1538288" cy="42227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监考管理</a:t>
            </a:r>
            <a:endParaRPr lang="zh-CN" altLang="zh-CN" b="1" strike="noStrike" noProof="1">
              <a:latin typeface="微软雅黑" panose="020B0503020204020204" charset="-122"/>
              <a:ea typeface="微软雅黑" panose="020B0503020204020204" charset="-122"/>
            </a:endParaRPr>
          </a:p>
        </p:txBody>
      </p:sp>
      <p:sp>
        <p:nvSpPr>
          <p:cNvPr id="10" name="圆角矩形 9"/>
          <p:cNvSpPr/>
          <p:nvPr/>
        </p:nvSpPr>
        <p:spPr>
          <a:xfrm>
            <a:off x="7496810" y="1659890"/>
            <a:ext cx="1538605" cy="8667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sz="1800" b="1" strike="noStrike" noProof="1">
                <a:latin typeface="微软雅黑" panose="020B0503020204020204" charset="-122"/>
                <a:ea typeface="微软雅黑" panose="020B0503020204020204" charset="-122"/>
              </a:rPr>
              <a:t>添加维护查看本机构医师信息</a:t>
            </a:r>
            <a:endParaRPr lang="zh-CN" altLang="zh-CN" sz="1800" b="1" strike="noStrike" noProof="1">
              <a:latin typeface="微软雅黑" panose="020B0503020204020204" charset="-122"/>
              <a:ea typeface="微软雅黑" panose="020B0503020204020204" charset="-122"/>
            </a:endParaRPr>
          </a:p>
        </p:txBody>
      </p:sp>
      <p:sp>
        <p:nvSpPr>
          <p:cNvPr id="11" name="圆角矩形 10"/>
          <p:cNvSpPr/>
          <p:nvPr/>
        </p:nvSpPr>
        <p:spPr>
          <a:xfrm>
            <a:off x="7496493" y="2664460"/>
            <a:ext cx="1538288" cy="51911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sz="1600" b="1" strike="noStrike" noProof="1">
                <a:latin typeface="微软雅黑" panose="020B0503020204020204" charset="-122"/>
                <a:ea typeface="微软雅黑" panose="020B0503020204020204" charset="-122"/>
              </a:rPr>
              <a:t>审核、评定</a:t>
            </a:r>
            <a:endParaRPr lang="zh-CN" altLang="zh-CN" sz="1600" b="1" strike="noStrike" noProof="1">
              <a:latin typeface="微软雅黑" panose="020B0503020204020204" charset="-122"/>
              <a:ea typeface="微软雅黑" panose="020B0503020204020204" charset="-122"/>
            </a:endParaRPr>
          </a:p>
        </p:txBody>
      </p:sp>
      <p:sp>
        <p:nvSpPr>
          <p:cNvPr id="12" name="圆角矩形 11"/>
          <p:cNvSpPr/>
          <p:nvPr/>
        </p:nvSpPr>
        <p:spPr>
          <a:xfrm>
            <a:off x="7496493" y="3542983"/>
            <a:ext cx="1538288" cy="42386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考核机构</a:t>
            </a:r>
            <a:endParaRPr lang="zh-CN" altLang="zh-CN" b="1" strike="noStrike" noProof="1">
              <a:latin typeface="微软雅黑" panose="020B0503020204020204" charset="-122"/>
              <a:ea typeface="微软雅黑" panose="020B0503020204020204" charset="-122"/>
            </a:endParaRPr>
          </a:p>
        </p:txBody>
      </p:sp>
      <p:sp>
        <p:nvSpPr>
          <p:cNvPr id="15368" name="文本框 23"/>
          <p:cNvSpPr txBox="1"/>
          <p:nvPr/>
        </p:nvSpPr>
        <p:spPr>
          <a:xfrm>
            <a:off x="239713" y="376238"/>
            <a:ext cx="2686050" cy="522287"/>
          </a:xfrm>
          <a:prstGeom prst="rect">
            <a:avLst/>
          </a:prstGeom>
          <a:noFill/>
          <a:ln w="9525">
            <a:noFill/>
          </a:ln>
        </p:spPr>
        <p:txBody>
          <a:bodyPr wrap="none" anchor="t">
            <a:spAutoFit/>
          </a:bodyPr>
          <a:lstStyle/>
          <a:p>
            <a:r>
              <a:rPr lang="zh-CN" altLang="en-US" sz="2800" b="1">
                <a:solidFill>
                  <a:schemeClr val="tx2"/>
                </a:solidFill>
                <a:latin typeface="微软雅黑" panose="020B0503020204020204" charset="-122"/>
                <a:ea typeface="微软雅黑" panose="020B0503020204020204" charset="-122"/>
              </a:rPr>
              <a:t>执业机构培训：</a:t>
            </a:r>
            <a:endParaRPr lang="zh-CN" altLang="en-US" sz="2800" b="1">
              <a:solidFill>
                <a:srgbClr val="FF0000"/>
              </a:solidFill>
              <a:latin typeface="微软雅黑" panose="020B0503020204020204" charset="-122"/>
              <a:ea typeface="微软雅黑" panose="020B0503020204020204" charset="-122"/>
            </a:endParaRPr>
          </a:p>
        </p:txBody>
      </p:sp>
      <p:sp>
        <p:nvSpPr>
          <p:cNvPr id="2" name="右大括号 1"/>
          <p:cNvSpPr/>
          <p:nvPr/>
        </p:nvSpPr>
        <p:spPr>
          <a:xfrm rot="10800000">
            <a:off x="7034530" y="2259648"/>
            <a:ext cx="461963" cy="781050"/>
          </a:xfrm>
          <a:prstGeom prst="rightBrace">
            <a:avLst/>
          </a:prstGeom>
          <a:solidFill>
            <a:schemeClr val="bg2"/>
          </a:solidFill>
          <a:ln w="508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auto"/>
            <a:endParaRPr lang="zh-CN" altLang="en-US" strike="noStrike" noProof="1"/>
          </a:p>
        </p:txBody>
      </p:sp>
      <p:sp>
        <p:nvSpPr>
          <p:cNvPr id="3" name="圆角矩形 2"/>
          <p:cNvSpPr/>
          <p:nvPr/>
        </p:nvSpPr>
        <p:spPr>
          <a:xfrm>
            <a:off x="5227955" y="3201035"/>
            <a:ext cx="1536700" cy="4222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统计管理</a:t>
            </a:r>
            <a:endParaRPr lang="zh-CN" altLang="zh-CN" b="1" strike="noStrike" noProof="1">
              <a:latin typeface="微软雅黑" panose="020B0503020204020204" charset="-122"/>
              <a:ea typeface="微软雅黑" panose="020B0503020204020204" charset="-122"/>
            </a:endParaRPr>
          </a:p>
        </p:txBody>
      </p:sp>
      <p:sp>
        <p:nvSpPr>
          <p:cNvPr id="6" name="左大括号 5"/>
          <p:cNvSpPr/>
          <p:nvPr/>
        </p:nvSpPr>
        <p:spPr>
          <a:xfrm>
            <a:off x="4231640" y="2664460"/>
            <a:ext cx="688975" cy="2486025"/>
          </a:xfrm>
          <a:prstGeom prst="leftBrace">
            <a:avLst/>
          </a:prstGeom>
          <a:ln w="60325"/>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trike="noStrike" noProof="1"/>
          </a:p>
        </p:txBody>
      </p:sp>
      <p:sp>
        <p:nvSpPr>
          <p:cNvPr id="14" name="下箭头 13"/>
          <p:cNvSpPr/>
          <p:nvPr/>
        </p:nvSpPr>
        <p:spPr>
          <a:xfrm>
            <a:off x="5862955" y="2140585"/>
            <a:ext cx="355600" cy="29083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9" name="下箭头 8"/>
          <p:cNvSpPr/>
          <p:nvPr/>
        </p:nvSpPr>
        <p:spPr>
          <a:xfrm>
            <a:off x="8088630" y="3223895"/>
            <a:ext cx="355600" cy="28765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15374" name="文本框 12"/>
          <p:cNvSpPr txBox="1"/>
          <p:nvPr/>
        </p:nvSpPr>
        <p:spPr>
          <a:xfrm>
            <a:off x="1748790" y="3601085"/>
            <a:ext cx="2327275" cy="520700"/>
          </a:xfrm>
          <a:prstGeom prst="rect">
            <a:avLst/>
          </a:prstGeom>
          <a:noFill/>
          <a:ln w="9525">
            <a:noFill/>
          </a:ln>
        </p:spPr>
        <p:txBody>
          <a:bodyPr wrap="none" anchor="t">
            <a:spAutoFit/>
          </a:bodyPr>
          <a:lstStyle/>
          <a:p>
            <a:r>
              <a:rPr lang="zh-CN" altLang="en-US" sz="2800" b="1">
                <a:solidFill>
                  <a:srgbClr val="FF0000"/>
                </a:solidFill>
                <a:latin typeface="微软雅黑" panose="020B0503020204020204" charset="-122"/>
                <a:ea typeface="微软雅黑" panose="020B0503020204020204" charset="-122"/>
              </a:rPr>
              <a:t>四大管理功能</a:t>
            </a:r>
            <a:endParaRPr lang="zh-CN" altLang="en-US" sz="2800" b="1">
              <a:latin typeface="Calibri" panose="020F0502020204030204"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27038" y="812800"/>
            <a:ext cx="11531600" cy="5693866"/>
          </a:xfrm>
          <a:prstGeom prst="rect">
            <a:avLst/>
          </a:prstGeom>
          <a:noFill/>
        </p:spPr>
        <p:txBody>
          <a:bodyPr wrap="square" rtlCol="0" anchor="t">
            <a:spAutoFit/>
          </a:bodyPr>
          <a:lstStyle/>
          <a:p>
            <a:pPr marL="342900" indent="-342900" fontAlgn="auto">
              <a:buFont typeface="Wingdings" panose="05000000000000000000" charset="0"/>
              <a:buChar char=""/>
            </a:pPr>
            <a:r>
              <a:rPr lang="zh-CN" altLang="en-US" sz="2800" b="1" noProof="1">
                <a:solidFill>
                  <a:schemeClr val="tx2"/>
                </a:solidFill>
                <a:latin typeface="微软雅黑" panose="020B0503020204020204" charset="-122"/>
                <a:ea typeface="微软雅黑" panose="020B0503020204020204" charset="-122"/>
              </a:rPr>
              <a:t>继续</a:t>
            </a:r>
            <a:r>
              <a:rPr lang="zh-CN" altLang="en-US" sz="2800" b="1" noProof="1">
                <a:solidFill>
                  <a:schemeClr val="tx2"/>
                </a:solidFill>
                <a:latin typeface="微软雅黑" panose="020B0503020204020204" charset="-122"/>
                <a:ea typeface="微软雅黑" panose="020B0503020204020204" charset="-122"/>
                <a:cs typeface="+mn-cs"/>
              </a:rPr>
              <a:t>强化医师定期考核的质量控制：</a:t>
            </a:r>
            <a:endParaRPr lang="zh-CN" altLang="en-US" sz="2800" b="1" noProof="1">
              <a:solidFill>
                <a:schemeClr val="tx2"/>
              </a:solidFill>
              <a:latin typeface="微软雅黑" panose="020B0503020204020204" charset="-122"/>
              <a:ea typeface="微软雅黑" panose="020B0503020204020204" charset="-122"/>
            </a:endParaRPr>
          </a:p>
          <a:p>
            <a:pPr marL="800100" lvl="1" indent="-342900" fontAlgn="auto">
              <a:buFont typeface="Wingdings" panose="05000000000000000000" charset="0"/>
              <a:buChar char=""/>
            </a:pPr>
            <a:r>
              <a:rPr lang="zh-CN" altLang="en-US" sz="2800" b="1" strike="noStrike" noProof="1">
                <a:solidFill>
                  <a:srgbClr val="FF0000"/>
                </a:solidFill>
                <a:latin typeface="微软雅黑" panose="020B0503020204020204" charset="-122"/>
                <a:ea typeface="微软雅黑" panose="020B0503020204020204" charset="-122"/>
                <a:cs typeface="+mn-cs"/>
              </a:rPr>
              <a:t>数据质量控制</a:t>
            </a:r>
            <a:endParaRPr lang="zh-CN" altLang="en-US" sz="2800" b="1" strike="noStrike" noProof="1">
              <a:solidFill>
                <a:srgbClr val="FF0000"/>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chemeClr val="tx2"/>
                </a:solidFill>
                <a:latin typeface="微软雅黑" panose="020B0503020204020204" charset="-122"/>
                <a:ea typeface="微软雅黑" panose="020B0503020204020204" charset="-122"/>
                <a:cs typeface="+mn-cs"/>
              </a:rPr>
              <a:t>根据山东省医师定期考核管理办公室的要求，结合医师电子注册和电子证照，服务于医师定期考核大数据分析，要求各执业机构务必认真逐一完善医师定期考核平台上的机构信息，确保完整、准确、无误。</a:t>
            </a:r>
            <a:endParaRPr lang="en-US" altLang="zh-CN" sz="2800" b="1" noProof="1">
              <a:solidFill>
                <a:schemeClr val="tx2"/>
              </a:solidFill>
              <a:latin typeface="微软雅黑" panose="020B0503020204020204" charset="-122"/>
              <a:ea typeface="微软雅黑" panose="020B0503020204020204" charset="-122"/>
            </a:endParaRPr>
          </a:p>
          <a:p>
            <a:pPr marL="914400" lvl="1" indent="-457200" fontAlgn="auto">
              <a:buFont typeface="Wingdings" panose="05000000000000000000" pitchFamily="2" charset="2"/>
              <a:buChar char="n"/>
            </a:pPr>
            <a:r>
              <a:rPr lang="zh-CN" altLang="en-US" sz="2800" b="1" strike="noStrike" noProof="1">
                <a:solidFill>
                  <a:srgbClr val="FF0000"/>
                </a:solidFill>
                <a:latin typeface="微软雅黑" panose="020B0503020204020204" charset="-122"/>
                <a:ea typeface="微软雅黑" panose="020B0503020204020204" charset="-122"/>
                <a:cs typeface="+mn-cs"/>
              </a:rPr>
              <a:t>评定驳回操作</a:t>
            </a:r>
            <a:endParaRPr lang="en-US" altLang="zh-CN" sz="2800" b="1" strike="noStrike" noProof="1">
              <a:solidFill>
                <a:srgbClr val="FF0000"/>
              </a:solidFill>
              <a:latin typeface="微软雅黑" panose="020B0503020204020204" charset="-122"/>
              <a:ea typeface="微软雅黑" panose="020B0503020204020204" charset="-122"/>
              <a:cs typeface="+mn-cs"/>
            </a:endParaRPr>
          </a:p>
          <a:p>
            <a:pPr lvl="1" fontAlgn="auto"/>
            <a:r>
              <a:rPr lang="zh-CN" altLang="en-US" sz="2800" b="1" strike="noStrike" noProof="1">
                <a:solidFill>
                  <a:schemeClr val="tx2"/>
                </a:solidFill>
                <a:latin typeface="微软雅黑" panose="020B0503020204020204" charset="-122"/>
                <a:ea typeface="微软雅黑" panose="020B0503020204020204" charset="-122"/>
                <a:cs typeface="+mn-cs"/>
              </a:rPr>
              <a:t>根据山东省医师定期考核管理办公室的要求，执业机构在评定医师信息期间，如该医师填写信息不正确需要驳回时，需要填写驳回原因。方便医师更正错误后重新提交。</a:t>
            </a:r>
            <a:endParaRPr lang="en-US" altLang="zh-CN" sz="2800" b="1"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endParaRPr lang="zh-CN" altLang="en-US" sz="2800" b="1" strike="noStrike"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rgbClr val="FF0000"/>
                </a:solidFill>
                <a:latin typeface="微软雅黑" panose="020B0503020204020204" charset="-122"/>
                <a:ea typeface="微软雅黑" panose="020B0503020204020204" charset="-122"/>
                <a:cs typeface="+mn-cs"/>
              </a:rPr>
              <a:t>注意：如果因为执业机构的信息填写有误或信息缺失，而导致大数据分析结果出现偏差甚至错误等后果，相关人员要负担全部责任！</a:t>
            </a:r>
            <a:endParaRPr lang="zh-CN" altLang="en-US" sz="2800" b="1" strike="noStrike" noProof="1">
              <a:solidFill>
                <a:schemeClr val="tx2"/>
              </a:solidFill>
              <a:latin typeface="微软雅黑" panose="020B0503020204020204" charset="-122"/>
              <a:ea typeface="微软雅黑" panose="020B0503020204020204" charset="-122"/>
            </a:endParaRPr>
          </a:p>
          <a:p>
            <a:pPr marL="342900" indent="-342900" fontAlgn="auto">
              <a:buFont typeface="Wingdings" panose="05000000000000000000" charset="0"/>
              <a:buChar char=""/>
            </a:pPr>
            <a:endParaRPr lang="zh-CN" altLang="en-US" sz="2800" b="1" noProof="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233680" y="402590"/>
            <a:ext cx="5396155" cy="4401205"/>
          </a:xfrm>
          <a:prstGeom prst="rect">
            <a:avLst/>
          </a:prstGeom>
          <a:noFill/>
        </p:spPr>
        <p:txBody>
          <a:bodyPr wrap="square" rtlCol="0" anchor="t">
            <a:spAutoFit/>
          </a:bodyPr>
          <a:lstStyle/>
          <a:p>
            <a:pPr marL="342900" indent="-342900" fontAlgn="auto">
              <a:buFont typeface="Wingdings" panose="05000000000000000000" charset="0"/>
              <a:buChar char=""/>
            </a:pPr>
            <a:r>
              <a:rPr lang="zh-CN" altLang="en-US" sz="2800" b="1" noProof="1">
                <a:solidFill>
                  <a:schemeClr val="tx2"/>
                </a:solidFill>
                <a:latin typeface="微软雅黑" panose="020B0503020204020204" charset="-122"/>
                <a:ea typeface="微软雅黑" panose="020B0503020204020204" charset="-122"/>
                <a:cs typeface="+mn-cs"/>
              </a:rPr>
              <a:t>注意在医师考核内容方面：</a:t>
            </a:r>
            <a:endParaRPr lang="zh-CN" altLang="en-US" sz="2800" b="1" noProof="1">
              <a:solidFill>
                <a:schemeClr val="tx2"/>
              </a:solidFill>
              <a:latin typeface="微软雅黑" panose="020B0503020204020204" charset="-122"/>
              <a:ea typeface="微软雅黑" panose="020B0503020204020204" charset="-122"/>
            </a:endParaRPr>
          </a:p>
          <a:p>
            <a:pPr marL="800100" lvl="1" indent="-342900" fontAlgn="auto">
              <a:buFont typeface="Wingdings" panose="05000000000000000000" charset="0"/>
              <a:buChar char=""/>
            </a:pPr>
            <a:r>
              <a:rPr lang="zh-CN" altLang="en-US" sz="2800" b="1" strike="noStrike" noProof="1">
                <a:solidFill>
                  <a:schemeClr val="tx2"/>
                </a:solidFill>
                <a:latin typeface="微软雅黑" panose="020B0503020204020204" charset="-122"/>
                <a:ea typeface="微软雅黑" panose="020B0503020204020204" charset="-122"/>
                <a:cs typeface="+mn-cs"/>
              </a:rPr>
              <a:t>针对中医类别医师定期考核</a:t>
            </a:r>
            <a:endParaRPr lang="zh-CN" altLang="en-US" sz="2800" b="1" strike="noStrike" noProof="1">
              <a:solidFill>
                <a:schemeClr val="tx2"/>
              </a:solidFill>
              <a:latin typeface="微软雅黑" panose="020B0503020204020204" charset="-122"/>
              <a:ea typeface="微软雅黑" panose="020B0503020204020204" charset="-122"/>
              <a:cs typeface="+mn-cs"/>
            </a:endParaRPr>
          </a:p>
          <a:p>
            <a:pPr marL="800100" lvl="1" indent="-342900" fontAlgn="auto">
              <a:buFont typeface="Wingdings" panose="05000000000000000000" charset="0"/>
              <a:buChar char=""/>
            </a:pPr>
            <a:r>
              <a:rPr lang="zh-CN" altLang="en-US" sz="2800" b="1" strike="noStrike" noProof="1">
                <a:solidFill>
                  <a:schemeClr val="tx2"/>
                </a:solidFill>
                <a:latin typeface="微软雅黑" panose="020B0503020204020204" charset="-122"/>
                <a:ea typeface="微软雅黑" panose="020B0503020204020204" charset="-122"/>
                <a:cs typeface="+mn-cs"/>
              </a:rPr>
              <a:t>根据国家</a:t>
            </a:r>
            <a:r>
              <a:rPr lang="zh-CN" altLang="en-US" sz="2800" b="1" dirty="0">
                <a:solidFill>
                  <a:schemeClr val="tx2"/>
                </a:solidFill>
                <a:latin typeface="微软雅黑" panose="020B0503020204020204" charset="-122"/>
                <a:ea typeface="微软雅黑" panose="020B0503020204020204" charset="-122"/>
                <a:sym typeface="+mn-ea"/>
              </a:rPr>
              <a:t>中医药办医政发〔2011〕53号</a:t>
            </a:r>
            <a:r>
              <a:rPr lang="zh-CN" altLang="en-US" sz="2800" b="1" strike="noStrike" noProof="1">
                <a:solidFill>
                  <a:schemeClr val="tx2"/>
                </a:solidFill>
                <a:latin typeface="微软雅黑" panose="020B0503020204020204" charset="-122"/>
                <a:ea typeface="微软雅黑" panose="020B0503020204020204" charset="-122"/>
                <a:cs typeface="+mn-cs"/>
              </a:rPr>
              <a:t>关于印发《中医医院（含中西医结合医院、民族医医院）中医类别医师定期考核内容》的通知。</a:t>
            </a:r>
            <a:r>
              <a:rPr lang="zh-CN" altLang="en-US" sz="2800" b="1" noProof="1">
                <a:solidFill>
                  <a:schemeClr val="tx2"/>
                </a:solidFill>
                <a:latin typeface="微软雅黑" panose="020B0503020204020204" charset="-122"/>
                <a:ea typeface="微软雅黑" panose="020B0503020204020204" charset="-122"/>
              </a:rPr>
              <a:t>设立</a:t>
            </a:r>
            <a:r>
              <a:rPr lang="zh-CN" altLang="en-US" sz="2800" b="1" strike="noStrike" noProof="1">
                <a:solidFill>
                  <a:schemeClr val="tx2"/>
                </a:solidFill>
                <a:latin typeface="微软雅黑" panose="020B0503020204020204" charset="-122"/>
                <a:ea typeface="微软雅黑" panose="020B0503020204020204" charset="-122"/>
                <a:cs typeface="+mn-cs"/>
              </a:rPr>
              <a:t>了中医类别医师定期考核表（中医药特色部分）的相关内容。</a:t>
            </a:r>
            <a:endParaRPr lang="zh-CN" altLang="en-US" sz="2800" b="1" noProof="1">
              <a:solidFill>
                <a:schemeClr val="tx2"/>
              </a:solidFill>
              <a:latin typeface="微软雅黑" panose="020B0503020204020204" charset="-122"/>
              <a:ea typeface="微软雅黑" panose="020B0503020204020204" charset="-122"/>
            </a:endParaRPr>
          </a:p>
        </p:txBody>
      </p:sp>
      <p:pic>
        <p:nvPicPr>
          <p:cNvPr id="2" name="图片 1" descr="485678162"/>
          <p:cNvPicPr>
            <a:picLocks noChangeAspect="1"/>
          </p:cNvPicPr>
          <p:nvPr/>
        </p:nvPicPr>
        <p:blipFill>
          <a:blip r:embed="rId1"/>
          <a:srcRect t="17418" b="22405"/>
          <a:stretch>
            <a:fillRect/>
          </a:stretch>
        </p:blipFill>
        <p:spPr>
          <a:xfrm>
            <a:off x="6746875" y="402590"/>
            <a:ext cx="5029200" cy="6132195"/>
          </a:xfrm>
          <a:prstGeom prst="rect">
            <a:avLst/>
          </a:prstGeom>
          <a:ln>
            <a:solidFill>
              <a:srgbClr val="FF0000"/>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508000"/>
            <a:ext cx="11655425" cy="6123940"/>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002060"/>
                </a:solidFill>
                <a:latin typeface="微软雅黑" panose="020B0503020204020204" charset="-122"/>
                <a:ea typeface="微软雅黑" panose="020B0503020204020204" charset="-122"/>
                <a:cs typeface="+mn-cs"/>
              </a:rPr>
              <a:t>执业机构常见问题提醒：</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1</a:t>
            </a:r>
            <a:r>
              <a:rPr lang="zh-CN" altLang="en-US" sz="2800" b="1" noProof="1">
                <a:solidFill>
                  <a:srgbClr val="002060"/>
                </a:solidFill>
                <a:latin typeface="微软雅黑" panose="020B0503020204020204" charset="-122"/>
                <a:ea typeface="微软雅黑" panose="020B0503020204020204" charset="-122"/>
                <a:cs typeface="+mn-cs"/>
              </a:rPr>
              <a:t>、注意核查</a:t>
            </a:r>
            <a:r>
              <a:rPr lang="zh-CN" altLang="en-US" sz="2800" b="1" noProof="1">
                <a:solidFill>
                  <a:srgbClr val="002060"/>
                </a:solidFill>
                <a:latin typeface="微软雅黑" panose="020B0503020204020204" charset="-122"/>
                <a:ea typeface="微软雅黑" panose="020B0503020204020204" charset="-122"/>
                <a:cs typeface="+mn-cs"/>
              </a:rPr>
              <a:t>执业机构信息，不得出现内容漏项和信息错误；</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2</a:t>
            </a:r>
            <a:r>
              <a:rPr lang="zh-CN" altLang="en-US" sz="2800" b="1" noProof="1">
                <a:solidFill>
                  <a:srgbClr val="002060"/>
                </a:solidFill>
                <a:latin typeface="微软雅黑" panose="020B0503020204020204" charset="-122"/>
                <a:ea typeface="微软雅黑" panose="020B0503020204020204" charset="-122"/>
                <a:cs typeface="+mn-cs"/>
              </a:rPr>
              <a:t>、注意对本机构的执业医师信息进行认真核查，确保无误。</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3</a:t>
            </a:r>
            <a:r>
              <a:rPr lang="zh-CN" altLang="en-US" sz="2800" b="1" noProof="1">
                <a:solidFill>
                  <a:srgbClr val="002060"/>
                </a:solidFill>
                <a:latin typeface="微软雅黑" panose="020B0503020204020204" charset="-122"/>
                <a:ea typeface="微软雅黑" panose="020B0503020204020204" charset="-122"/>
                <a:cs typeface="+mn-cs"/>
              </a:rPr>
              <a:t>、执业机构登录账号时显示登录失败</a:t>
            </a:r>
            <a:r>
              <a:rPr lang="en-US" altLang="zh-CN" sz="2800" b="1" noProof="1">
                <a:solidFill>
                  <a:srgbClr val="002060"/>
                </a:solidFill>
                <a:latin typeface="微软雅黑" panose="020B0503020204020204" charset="-122"/>
                <a:ea typeface="微软雅黑" panose="020B0503020204020204" charset="-122"/>
                <a:cs typeface="+mn-cs"/>
              </a:rPr>
              <a:t>:</a:t>
            </a:r>
            <a:r>
              <a:rPr lang="zh-CN" altLang="en-US" sz="2800" b="1" noProof="1">
                <a:solidFill>
                  <a:srgbClr val="002060"/>
                </a:solidFill>
                <a:latin typeface="微软雅黑" panose="020B0503020204020204" charset="-122"/>
                <a:ea typeface="微软雅黑" panose="020B0503020204020204" charset="-122"/>
                <a:cs typeface="+mn-cs"/>
              </a:rPr>
              <a:t>出现此类问题需执业机构联系上级主管部门核实账号并及时修改密码。</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en-US" altLang="zh-CN" sz="2800" b="1" noProof="1">
                <a:solidFill>
                  <a:srgbClr val="002060"/>
                </a:solidFill>
                <a:latin typeface="微软雅黑" panose="020B0503020204020204" charset="-122"/>
                <a:ea typeface="微软雅黑" panose="020B0503020204020204" charset="-122"/>
                <a:cs typeface="+mn-cs"/>
              </a:rPr>
              <a:t>   4</a:t>
            </a:r>
            <a:r>
              <a:rPr lang="zh-CN" altLang="en-US" sz="2800" b="1" noProof="1">
                <a:solidFill>
                  <a:srgbClr val="002060"/>
                </a:solidFill>
                <a:latin typeface="微软雅黑" panose="020B0503020204020204" charset="-122"/>
                <a:ea typeface="微软雅黑" panose="020B0503020204020204" charset="-122"/>
                <a:cs typeface="+mn-cs"/>
              </a:rPr>
              <a:t>、如果因为单位名称变更，之前帐号里的医师都不显示</a:t>
            </a:r>
            <a:r>
              <a:rPr lang="en-US" altLang="zh-CN" sz="2800" b="1" noProof="1">
                <a:solidFill>
                  <a:srgbClr val="002060"/>
                </a:solidFill>
                <a:latin typeface="微软雅黑" panose="020B0503020204020204" charset="-122"/>
                <a:ea typeface="微软雅黑" panose="020B0503020204020204" charset="-122"/>
                <a:cs typeface="+mn-cs"/>
              </a:rPr>
              <a:t>:</a:t>
            </a:r>
            <a:r>
              <a:rPr lang="zh-CN" altLang="en-US" sz="2800" b="1" noProof="1">
                <a:solidFill>
                  <a:srgbClr val="002060"/>
                </a:solidFill>
                <a:latin typeface="微软雅黑" panose="020B0503020204020204" charset="-122"/>
                <a:ea typeface="微软雅黑" panose="020B0503020204020204" charset="-122"/>
                <a:cs typeface="+mn-cs"/>
              </a:rPr>
              <a:t>需要上级行政机构出具变更名称的证明，盖上公章，拍照发到微信公众号上，由后台技术解决。 </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lang="en-US" altLang="zh-CN" sz="2800" b="1" noProof="1">
                <a:solidFill>
                  <a:srgbClr val="002060"/>
                </a:solidFill>
                <a:latin typeface="微软雅黑" panose="020B0503020204020204" charset="-122"/>
                <a:ea typeface="微软雅黑" panose="020B0503020204020204" charset="-122"/>
                <a:cs typeface="+mn-cs"/>
              </a:rPr>
              <a:t>4</a:t>
            </a:r>
            <a:r>
              <a:rPr lang="zh-CN" altLang="en-US" sz="2800" b="1" noProof="1">
                <a:solidFill>
                  <a:srgbClr val="002060"/>
                </a:solidFill>
                <a:latin typeface="微软雅黑" panose="020B0503020204020204" charset="-122"/>
                <a:ea typeface="微软雅黑" panose="020B0503020204020204" charset="-122"/>
                <a:cs typeface="+mn-cs"/>
              </a:rPr>
              <a:t>、执业机构添加医师时显示用户已存在</a:t>
            </a:r>
            <a:r>
              <a:rPr lang="en-US" altLang="zh-CN" sz="2800" b="1" noProof="1">
                <a:solidFill>
                  <a:srgbClr val="002060"/>
                </a:solidFill>
                <a:latin typeface="微软雅黑" panose="020B0503020204020204" charset="-122"/>
                <a:ea typeface="微软雅黑" panose="020B0503020204020204" charset="-122"/>
                <a:cs typeface="+mn-cs"/>
              </a:rPr>
              <a:t>:</a:t>
            </a:r>
            <a:r>
              <a:rPr lang="zh-CN" altLang="en-US" sz="2800" b="1" noProof="1">
                <a:solidFill>
                  <a:srgbClr val="002060"/>
                </a:solidFill>
                <a:latin typeface="微软雅黑" panose="020B0503020204020204" charset="-122"/>
                <a:ea typeface="微软雅黑" panose="020B0503020204020204" charset="-122"/>
                <a:cs typeface="+mn-cs"/>
              </a:rPr>
              <a:t>此类问题是此医师在其他单位已建立了账户导致无法重复添加，可以让医师去原单位将信息删除，新单位重新进行添加即可。</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en-US" altLang="zh-CN" sz="2800" b="1" noProof="1">
                <a:solidFill>
                  <a:srgbClr val="002060"/>
                </a:solidFill>
                <a:latin typeface="微软雅黑" panose="020B0503020204020204" charset="-122"/>
                <a:ea typeface="微软雅黑" panose="020B0503020204020204" charset="-122"/>
                <a:cs typeface="+mn-cs"/>
              </a:rPr>
              <a:t>   5</a:t>
            </a:r>
            <a:r>
              <a:rPr lang="zh-CN" altLang="en-US" sz="2800" b="1" noProof="1">
                <a:solidFill>
                  <a:srgbClr val="002060"/>
                </a:solidFill>
                <a:latin typeface="微软雅黑" panose="020B0503020204020204" charset="-122"/>
                <a:ea typeface="微软雅黑" panose="020B0503020204020204" charset="-122"/>
                <a:cs typeface="+mn-cs"/>
              </a:rPr>
              <a:t>、执业机构无法给人员进行评定，点击评定出现错误</a:t>
            </a:r>
            <a:r>
              <a:rPr lang="en-US" altLang="zh-CN" sz="2800" b="1" noProof="1">
                <a:solidFill>
                  <a:srgbClr val="002060"/>
                </a:solidFill>
                <a:latin typeface="微软雅黑" panose="020B0503020204020204" charset="-122"/>
                <a:ea typeface="微软雅黑" panose="020B0503020204020204" charset="-122"/>
                <a:cs typeface="+mn-cs"/>
              </a:rPr>
              <a:t>:</a:t>
            </a:r>
            <a:r>
              <a:rPr lang="zh-CN" altLang="en-US" sz="2800" b="1" noProof="1">
                <a:solidFill>
                  <a:srgbClr val="002060"/>
                </a:solidFill>
                <a:latin typeface="微软雅黑" panose="020B0503020204020204" charset="-122"/>
                <a:ea typeface="微软雅黑" panose="020B0503020204020204" charset="-122"/>
                <a:cs typeface="+mn-cs"/>
              </a:rPr>
              <a:t>此类情况是医师个人基本信息不完善导致，所有的基本信息不能是空的，信息完善后执业机构可以进行评定。</a:t>
            </a:r>
            <a:endParaRPr lang="zh-CN" altLang="en-US" sz="2800" b="1" noProof="1">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文本框 23"/>
          <p:cNvSpPr txBox="1"/>
          <p:nvPr/>
        </p:nvSpPr>
        <p:spPr>
          <a:xfrm>
            <a:off x="69850" y="1854200"/>
            <a:ext cx="12090400" cy="2430463"/>
          </a:xfrm>
          <a:prstGeom prst="rect">
            <a:avLst/>
          </a:prstGeom>
          <a:noFill/>
          <a:ln w="9525">
            <a:noFill/>
          </a:ln>
        </p:spPr>
        <p:txBody>
          <a:bodyPr wrap="square" anchor="t">
            <a:spAutoFit/>
          </a:bodyPr>
          <a:lstStyle/>
          <a:p>
            <a:pPr algn="ctr"/>
            <a:r>
              <a:rPr lang="zh-CN" altLang="zh-CN" sz="2800" b="1">
                <a:solidFill>
                  <a:schemeClr val="tx2"/>
                </a:solidFill>
                <a:latin typeface="微软雅黑" panose="020B0503020204020204" charset="-122"/>
                <a:ea typeface="微软雅黑" panose="020B0503020204020204" charset="-122"/>
              </a:rPr>
              <a:t>第三部分</a:t>
            </a:r>
            <a:endParaRPr lang="zh-CN" altLang="zh-CN" sz="2800" b="1">
              <a:solidFill>
                <a:schemeClr val="tx2"/>
              </a:solidFill>
              <a:latin typeface="微软雅黑" panose="020B0503020204020204" charset="-122"/>
              <a:ea typeface="微软雅黑" panose="020B0503020204020204" charset="-122"/>
            </a:endParaRPr>
          </a:p>
          <a:p>
            <a:pPr algn="ctr"/>
            <a:endParaRPr lang="zh-CN" altLang="zh-CN" sz="2800" b="1">
              <a:solidFill>
                <a:schemeClr val="tx2"/>
              </a:solidFill>
              <a:latin typeface="微软雅黑" panose="020B0503020204020204" charset="-122"/>
              <a:ea typeface="微软雅黑" panose="020B0503020204020204" charset="-122"/>
            </a:endParaRPr>
          </a:p>
          <a:p>
            <a:pPr algn="ctr"/>
            <a:r>
              <a:rPr lang="zh-CN" altLang="en-US" sz="4000" b="1">
                <a:solidFill>
                  <a:schemeClr val="tx2"/>
                </a:solidFill>
                <a:latin typeface="微软雅黑" panose="020B0503020204020204" charset="-122"/>
                <a:ea typeface="微软雅黑" panose="020B0503020204020204" charset="-122"/>
              </a:rPr>
              <a:t>考核机构操作培训</a:t>
            </a:r>
            <a:endParaRPr lang="zh-CN" altLang="en-US" sz="4000" b="1">
              <a:solidFill>
                <a:schemeClr val="tx2"/>
              </a:solidFill>
              <a:latin typeface="微软雅黑" panose="020B0503020204020204" charset="-122"/>
              <a:ea typeface="微软雅黑" panose="020B0503020204020204" charset="-122"/>
            </a:endParaRPr>
          </a:p>
          <a:p>
            <a:endParaRPr lang="zh-CN" altLang="en-US" sz="2800" b="1">
              <a:solidFill>
                <a:srgbClr val="C00000"/>
              </a:solidFill>
              <a:latin typeface="微软雅黑" panose="020B0503020204020204" charset="-122"/>
              <a:ea typeface="微软雅黑" panose="020B0503020204020204" charset="-122"/>
            </a:endParaRPr>
          </a:p>
          <a:p>
            <a:endParaRPr lang="en-US" altLang="zh-CN" sz="2800" b="1">
              <a:solidFill>
                <a:srgbClr val="C00000"/>
              </a:solidFill>
              <a:latin typeface="微软雅黑" panose="020B0503020204020204" charset="-122"/>
              <a:ea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custDataLst>
              <p:tags r:id="rId1"/>
            </p:custDataLst>
          </p:nvPr>
        </p:nvSpPr>
        <p:spPr>
          <a:xfrm>
            <a:off x="3821430" y="1164590"/>
            <a:ext cx="2296160" cy="479679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4268470" y="2853373"/>
            <a:ext cx="1538288" cy="4238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医师管理</a:t>
            </a:r>
            <a:endParaRPr lang="zh-CN" altLang="zh-CN" b="1" strike="noStrike" noProof="1">
              <a:latin typeface="微软雅黑" panose="020B0503020204020204" charset="-122"/>
              <a:ea typeface="微软雅黑" panose="020B0503020204020204" charset="-122"/>
            </a:endParaRPr>
          </a:p>
        </p:txBody>
      </p:sp>
      <p:sp>
        <p:nvSpPr>
          <p:cNvPr id="6" name="圆角矩形 5"/>
          <p:cNvSpPr/>
          <p:nvPr/>
        </p:nvSpPr>
        <p:spPr>
          <a:xfrm>
            <a:off x="4268470" y="4038918"/>
            <a:ext cx="1538288" cy="42227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统计管理</a:t>
            </a:r>
            <a:endParaRPr lang="zh-CN" altLang="zh-CN" b="1" strike="noStrike" noProof="1">
              <a:latin typeface="微软雅黑" panose="020B0503020204020204" charset="-122"/>
              <a:ea typeface="微软雅黑" panose="020B0503020204020204" charset="-122"/>
            </a:endParaRPr>
          </a:p>
        </p:txBody>
      </p:sp>
      <p:sp>
        <p:nvSpPr>
          <p:cNvPr id="7" name="圆角矩形 6"/>
          <p:cNvSpPr/>
          <p:nvPr/>
        </p:nvSpPr>
        <p:spPr>
          <a:xfrm>
            <a:off x="4268470" y="4624070"/>
            <a:ext cx="1538288" cy="42227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实时监控</a:t>
            </a:r>
            <a:endParaRPr lang="zh-CN" altLang="zh-CN" b="1" strike="noStrike" noProof="1">
              <a:latin typeface="微软雅黑" panose="020B0503020204020204" charset="-122"/>
              <a:ea typeface="微软雅黑" panose="020B0503020204020204" charset="-122"/>
            </a:endParaRPr>
          </a:p>
        </p:txBody>
      </p:sp>
      <p:sp>
        <p:nvSpPr>
          <p:cNvPr id="8" name="圆角矩形 7"/>
          <p:cNvSpPr/>
          <p:nvPr/>
        </p:nvSpPr>
        <p:spPr>
          <a:xfrm>
            <a:off x="4268470" y="5222875"/>
            <a:ext cx="1538288" cy="4238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监考管理</a:t>
            </a:r>
            <a:endParaRPr lang="zh-CN" altLang="zh-CN" b="1" strike="noStrike" noProof="1">
              <a:latin typeface="微软雅黑" panose="020B0503020204020204" charset="-122"/>
              <a:ea typeface="微软雅黑" panose="020B0503020204020204" charset="-122"/>
            </a:endParaRPr>
          </a:p>
        </p:txBody>
      </p:sp>
      <p:sp>
        <p:nvSpPr>
          <p:cNvPr id="10" name="圆角矩形 9"/>
          <p:cNvSpPr/>
          <p:nvPr/>
        </p:nvSpPr>
        <p:spPr>
          <a:xfrm>
            <a:off x="6782435" y="1333500"/>
            <a:ext cx="1536700" cy="105727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sz="1800" b="1" strike="noStrike" noProof="1">
                <a:latin typeface="微软雅黑" panose="020B0503020204020204" charset="-122"/>
                <a:ea typeface="微软雅黑" panose="020B0503020204020204" charset="-122"/>
              </a:rPr>
              <a:t>添加维护查看所辖机构医师信息</a:t>
            </a:r>
            <a:endParaRPr lang="zh-CN" altLang="zh-CN" sz="1800" b="1" strike="noStrike" noProof="1">
              <a:latin typeface="微软雅黑" panose="020B0503020204020204" charset="-122"/>
              <a:ea typeface="微软雅黑" panose="020B0503020204020204" charset="-122"/>
            </a:endParaRPr>
          </a:p>
        </p:txBody>
      </p:sp>
      <p:sp>
        <p:nvSpPr>
          <p:cNvPr id="11" name="圆角矩形 10"/>
          <p:cNvSpPr/>
          <p:nvPr/>
        </p:nvSpPr>
        <p:spPr>
          <a:xfrm>
            <a:off x="6782435" y="2530475"/>
            <a:ext cx="1536700" cy="51752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sz="1600" b="1" strike="noStrike" noProof="1">
                <a:latin typeface="微软雅黑" panose="020B0503020204020204" charset="-122"/>
                <a:ea typeface="微软雅黑" panose="020B0503020204020204" charset="-122"/>
              </a:rPr>
              <a:t>复核</a:t>
            </a:r>
            <a:endParaRPr lang="zh-CN" altLang="zh-CN" sz="1600" b="1" strike="noStrike" noProof="1">
              <a:latin typeface="微软雅黑" panose="020B0503020204020204" charset="-122"/>
              <a:ea typeface="微软雅黑" panose="020B0503020204020204" charset="-122"/>
            </a:endParaRPr>
          </a:p>
        </p:txBody>
      </p:sp>
      <p:sp>
        <p:nvSpPr>
          <p:cNvPr id="12" name="圆角矩形 11"/>
          <p:cNvSpPr/>
          <p:nvPr/>
        </p:nvSpPr>
        <p:spPr>
          <a:xfrm>
            <a:off x="6782435" y="3393758"/>
            <a:ext cx="1536700" cy="42227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执业机构</a:t>
            </a:r>
            <a:endParaRPr lang="zh-CN" altLang="zh-CN" b="1" strike="noStrike" noProof="1">
              <a:latin typeface="微软雅黑" panose="020B0503020204020204" charset="-122"/>
              <a:ea typeface="微软雅黑" panose="020B0503020204020204" charset="-122"/>
            </a:endParaRPr>
          </a:p>
        </p:txBody>
      </p:sp>
      <p:sp>
        <p:nvSpPr>
          <p:cNvPr id="19464" name="文本框 23"/>
          <p:cNvSpPr txBox="1"/>
          <p:nvPr/>
        </p:nvSpPr>
        <p:spPr>
          <a:xfrm>
            <a:off x="239713" y="376238"/>
            <a:ext cx="1970405" cy="521970"/>
          </a:xfrm>
          <a:prstGeom prst="rect">
            <a:avLst/>
          </a:prstGeom>
          <a:noFill/>
          <a:ln w="9525">
            <a:noFill/>
          </a:ln>
        </p:spPr>
        <p:txBody>
          <a:bodyPr wrap="none" anchor="t">
            <a:spAutoFit/>
          </a:bodyPr>
          <a:lstStyle/>
          <a:p>
            <a:r>
              <a:rPr lang="zh-CN" altLang="en-US" sz="2800" b="1">
                <a:solidFill>
                  <a:schemeClr val="tx2"/>
                </a:solidFill>
                <a:latin typeface="微软雅黑" panose="020B0503020204020204" charset="-122"/>
                <a:ea typeface="微软雅黑" panose="020B0503020204020204" charset="-122"/>
              </a:rPr>
              <a:t>考核机构：</a:t>
            </a:r>
            <a:endParaRPr lang="zh-CN" altLang="en-US" sz="2800" b="1">
              <a:solidFill>
                <a:srgbClr val="FF0000"/>
              </a:solidFill>
              <a:latin typeface="微软雅黑" panose="020B0503020204020204" charset="-122"/>
              <a:ea typeface="微软雅黑" panose="020B0503020204020204" charset="-122"/>
            </a:endParaRPr>
          </a:p>
        </p:txBody>
      </p:sp>
      <p:sp>
        <p:nvSpPr>
          <p:cNvPr id="2" name="右大括号 1"/>
          <p:cNvSpPr/>
          <p:nvPr/>
        </p:nvSpPr>
        <p:spPr>
          <a:xfrm rot="10800000">
            <a:off x="5986780" y="2125345"/>
            <a:ext cx="795655" cy="779780"/>
          </a:xfrm>
          <a:prstGeom prst="rightBrace">
            <a:avLst/>
          </a:prstGeom>
          <a:solidFill>
            <a:schemeClr val="bg2"/>
          </a:solidFill>
          <a:ln w="508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auto"/>
            <a:endParaRPr lang="zh-CN" altLang="en-US" strike="noStrike" noProof="1"/>
          </a:p>
        </p:txBody>
      </p:sp>
      <p:sp>
        <p:nvSpPr>
          <p:cNvPr id="3" name="圆角矩形 2"/>
          <p:cNvSpPr/>
          <p:nvPr/>
        </p:nvSpPr>
        <p:spPr>
          <a:xfrm>
            <a:off x="4268470" y="2225675"/>
            <a:ext cx="1538288" cy="4238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机构管理</a:t>
            </a:r>
            <a:endParaRPr lang="zh-CN" altLang="zh-CN" b="1" strike="noStrike" noProof="1">
              <a:latin typeface="微软雅黑" panose="020B0503020204020204" charset="-122"/>
              <a:ea typeface="微软雅黑" panose="020B0503020204020204" charset="-122"/>
            </a:endParaRPr>
          </a:p>
        </p:txBody>
      </p:sp>
      <p:sp>
        <p:nvSpPr>
          <p:cNvPr id="9" name="圆角矩形 8"/>
          <p:cNvSpPr/>
          <p:nvPr/>
        </p:nvSpPr>
        <p:spPr>
          <a:xfrm>
            <a:off x="4268470" y="3453765"/>
            <a:ext cx="1538288" cy="422275"/>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免考管理</a:t>
            </a:r>
            <a:endParaRPr lang="zh-CN" altLang="zh-CN" b="1" strike="noStrike" noProof="1">
              <a:latin typeface="微软雅黑" panose="020B0503020204020204" charset="-122"/>
              <a:ea typeface="微软雅黑" panose="020B0503020204020204" charset="-122"/>
            </a:endParaRPr>
          </a:p>
        </p:txBody>
      </p:sp>
      <p:sp>
        <p:nvSpPr>
          <p:cNvPr id="4" name="左大括号 3"/>
          <p:cNvSpPr/>
          <p:nvPr/>
        </p:nvSpPr>
        <p:spPr>
          <a:xfrm>
            <a:off x="3107055" y="2346325"/>
            <a:ext cx="688975" cy="3175635"/>
          </a:xfrm>
          <a:prstGeom prst="leftBrace">
            <a:avLst/>
          </a:prstGeom>
          <a:ln w="60325"/>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trike="noStrike" noProof="1"/>
          </a:p>
        </p:txBody>
      </p:sp>
      <p:sp>
        <p:nvSpPr>
          <p:cNvPr id="14" name="下箭头 13"/>
          <p:cNvSpPr/>
          <p:nvPr/>
        </p:nvSpPr>
        <p:spPr>
          <a:xfrm>
            <a:off x="7372985" y="3075305"/>
            <a:ext cx="355600" cy="28384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
        <p:nvSpPr>
          <p:cNvPr id="19470" name="文本框 12"/>
          <p:cNvSpPr txBox="1"/>
          <p:nvPr/>
        </p:nvSpPr>
        <p:spPr>
          <a:xfrm>
            <a:off x="530225" y="3662363"/>
            <a:ext cx="2327910" cy="521970"/>
          </a:xfrm>
          <a:prstGeom prst="rect">
            <a:avLst/>
          </a:prstGeom>
          <a:noFill/>
          <a:ln w="9525">
            <a:noFill/>
          </a:ln>
        </p:spPr>
        <p:txBody>
          <a:bodyPr wrap="none" anchor="t">
            <a:spAutoFit/>
          </a:bodyPr>
          <a:lstStyle/>
          <a:p>
            <a:r>
              <a:rPr lang="zh-CN" altLang="en-US" sz="2800" b="1">
                <a:solidFill>
                  <a:srgbClr val="FF0000"/>
                </a:solidFill>
                <a:latin typeface="微软雅黑" panose="020B0503020204020204" charset="-122"/>
                <a:ea typeface="微软雅黑" panose="020B0503020204020204" charset="-122"/>
                <a:sym typeface="宋体" panose="02010600030101010101" pitchFamily="2" charset="-122"/>
              </a:rPr>
              <a:t>六大管理功能</a:t>
            </a:r>
            <a:endParaRPr lang="zh-CN" altLang="en-US" sz="2800" b="1">
              <a:latin typeface="Calibri" panose="020F0502020204030204" charset="0"/>
              <a:ea typeface="宋体" panose="02010600030101010101" pitchFamily="2" charset="-122"/>
            </a:endParaRPr>
          </a:p>
        </p:txBody>
      </p:sp>
      <p:sp>
        <p:nvSpPr>
          <p:cNvPr id="13" name="圆角矩形 12"/>
          <p:cNvSpPr/>
          <p:nvPr/>
        </p:nvSpPr>
        <p:spPr>
          <a:xfrm>
            <a:off x="4270375" y="1459548"/>
            <a:ext cx="1536700" cy="4222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登录</a:t>
            </a:r>
            <a:endParaRPr lang="zh-CN" altLang="zh-CN" b="1" strike="noStrike" noProof="1">
              <a:latin typeface="微软雅黑" panose="020B0503020204020204" charset="-122"/>
              <a:ea typeface="微软雅黑" panose="020B0503020204020204" charset="-122"/>
            </a:endParaRPr>
          </a:p>
        </p:txBody>
      </p:sp>
      <p:sp>
        <p:nvSpPr>
          <p:cNvPr id="15" name="下箭头 14"/>
          <p:cNvSpPr/>
          <p:nvPr/>
        </p:nvSpPr>
        <p:spPr>
          <a:xfrm>
            <a:off x="4859655" y="1913890"/>
            <a:ext cx="355600" cy="31178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64283" y="588684"/>
            <a:ext cx="11442233" cy="5693866"/>
          </a:xfrm>
          <a:prstGeom prst="rect">
            <a:avLst/>
          </a:prstGeom>
          <a:noFill/>
        </p:spPr>
        <p:txBody>
          <a:bodyPr wrap="square" rtlCol="0" anchor="t">
            <a:spAutoFit/>
          </a:bodyPr>
          <a:lstStyle/>
          <a:p>
            <a:pPr marL="342900" indent="-342900" fontAlgn="auto">
              <a:buFont typeface="Wingdings" panose="05000000000000000000" charset="0"/>
              <a:buChar char=""/>
            </a:pPr>
            <a:r>
              <a:rPr lang="zh-CN" altLang="en-US" sz="2800" b="1" noProof="1">
                <a:solidFill>
                  <a:schemeClr val="tx2"/>
                </a:solidFill>
                <a:latin typeface="微软雅黑" panose="020B0503020204020204" charset="-122"/>
                <a:ea typeface="微软雅黑" panose="020B0503020204020204" charset="-122"/>
              </a:rPr>
              <a:t>继续</a:t>
            </a:r>
            <a:r>
              <a:rPr lang="zh-CN" altLang="en-US" sz="2800" b="1" noProof="1">
                <a:solidFill>
                  <a:schemeClr val="tx2"/>
                </a:solidFill>
                <a:latin typeface="微软雅黑" panose="020B0503020204020204" charset="-122"/>
                <a:ea typeface="微软雅黑" panose="020B0503020204020204" charset="-122"/>
                <a:cs typeface="+mn-cs"/>
              </a:rPr>
              <a:t>强化医师定期考核的质量控制：</a:t>
            </a:r>
            <a:endParaRPr lang="zh-CN" altLang="en-US" sz="2800" b="1" noProof="1">
              <a:solidFill>
                <a:schemeClr val="tx2"/>
              </a:solidFill>
              <a:latin typeface="微软雅黑" panose="020B0503020204020204" charset="-122"/>
              <a:ea typeface="微软雅黑" panose="020B0503020204020204" charset="-122"/>
            </a:endParaRPr>
          </a:p>
          <a:p>
            <a:pPr marL="800100" lvl="1" indent="-342900" fontAlgn="auto">
              <a:buFont typeface="Wingdings" panose="05000000000000000000" charset="0"/>
              <a:buChar char=""/>
            </a:pPr>
            <a:r>
              <a:rPr lang="zh-CN" altLang="en-US" sz="2800" b="1" strike="noStrike" noProof="1">
                <a:solidFill>
                  <a:srgbClr val="FF0000"/>
                </a:solidFill>
                <a:latin typeface="微软雅黑" panose="020B0503020204020204" charset="-122"/>
                <a:ea typeface="微软雅黑" panose="020B0503020204020204" charset="-122"/>
                <a:cs typeface="+mn-cs"/>
              </a:rPr>
              <a:t>数据质量控制</a:t>
            </a:r>
            <a:endParaRPr lang="zh-CN" altLang="en-US" sz="2800" b="1" strike="noStrike" noProof="1">
              <a:solidFill>
                <a:srgbClr val="FF0000"/>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chemeClr val="tx2"/>
                </a:solidFill>
                <a:latin typeface="微软雅黑" panose="020B0503020204020204" charset="-122"/>
                <a:ea typeface="微软雅黑" panose="020B0503020204020204" charset="-122"/>
                <a:cs typeface="+mn-cs"/>
              </a:rPr>
              <a:t>根据山东省医师定期考核管理办公室的要求， 结合医师电子注册和电子证照，服务于医师定期考核大数据分析，要求各考核机构务必认真逐一完善医师定期考核平台上的机构信息，确保完整、准确、无误。</a:t>
            </a:r>
            <a:endParaRPr lang="en-US" altLang="zh-CN" sz="2800" b="1" strike="noStrike" noProof="1">
              <a:solidFill>
                <a:schemeClr val="tx2"/>
              </a:solidFill>
              <a:latin typeface="微软雅黑" panose="020B0503020204020204" charset="-122"/>
              <a:ea typeface="微软雅黑" panose="020B0503020204020204" charset="-122"/>
              <a:cs typeface="+mn-cs"/>
            </a:endParaRPr>
          </a:p>
          <a:p>
            <a:pPr marL="914400" lvl="1" indent="-457200" fontAlgn="auto">
              <a:buFont typeface="Wingdings" panose="05000000000000000000" pitchFamily="2" charset="2"/>
              <a:buChar char="n"/>
            </a:pPr>
            <a:r>
              <a:rPr lang="zh-CN" altLang="en-US" sz="2800" b="1" noProof="1">
                <a:solidFill>
                  <a:srgbClr val="FF0000"/>
                </a:solidFill>
                <a:latin typeface="微软雅黑" panose="020B0503020204020204" charset="-122"/>
                <a:ea typeface="微软雅黑" panose="020B0503020204020204" charset="-122"/>
              </a:rPr>
              <a:t>复核信息与免考申请</a:t>
            </a:r>
            <a:r>
              <a:rPr lang="zh-CN" altLang="en-US" sz="2800" b="1" strike="noStrike" noProof="1">
                <a:solidFill>
                  <a:srgbClr val="FF0000"/>
                </a:solidFill>
                <a:latin typeface="微软雅黑" panose="020B0503020204020204" charset="-122"/>
                <a:ea typeface="微软雅黑" panose="020B0503020204020204" charset="-122"/>
                <a:cs typeface="+mn-cs"/>
              </a:rPr>
              <a:t>驳回操作</a:t>
            </a:r>
            <a:endParaRPr lang="en-US" altLang="zh-CN" sz="2800" b="1" strike="noStrike" noProof="1">
              <a:solidFill>
                <a:srgbClr val="FF0000"/>
              </a:solidFill>
              <a:latin typeface="微软雅黑" panose="020B0503020204020204" charset="-122"/>
              <a:ea typeface="微软雅黑" panose="020B0503020204020204" charset="-122"/>
              <a:cs typeface="+mn-cs"/>
            </a:endParaRPr>
          </a:p>
          <a:p>
            <a:pPr lvl="1" fontAlgn="auto"/>
            <a:r>
              <a:rPr lang="zh-CN" altLang="en-US" sz="2800" b="1" noProof="1">
                <a:solidFill>
                  <a:schemeClr val="tx2"/>
                </a:solidFill>
                <a:latin typeface="微软雅黑" panose="020B0503020204020204" charset="-122"/>
                <a:ea typeface="微软雅黑" panose="020B0503020204020204" charset="-122"/>
              </a:rPr>
              <a:t>根据山东省医师定期考核管理办公室的要求，考核机构在复核医师信息与审核免考申请期间，如该医师填写信息不正确需要驳回时，需要填写驳回原因。方便医师更正错误后重新提交。</a:t>
            </a:r>
            <a:endParaRPr lang="en-US" altLang="zh-CN" sz="2800" b="1"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endParaRPr lang="zh-CN" altLang="en-US" sz="2800" b="1" strike="noStrike"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rgbClr val="FF0000"/>
                </a:solidFill>
                <a:latin typeface="微软雅黑" panose="020B0503020204020204" charset="-122"/>
                <a:ea typeface="微软雅黑" panose="020B0503020204020204" charset="-122"/>
                <a:cs typeface="+mn-cs"/>
              </a:rPr>
              <a:t>注意：如果因为考核机构的信息填写有误或信息缺失，而导致大数据分析结果出现偏差甚至错误等后果，相关人员要负担全部责任！</a:t>
            </a:r>
            <a:endParaRPr lang="zh-CN" altLang="en-US" sz="2800" b="1" strike="noStrike" noProof="1">
              <a:solidFill>
                <a:schemeClr val="tx2"/>
              </a:solidFill>
              <a:latin typeface="微软雅黑" panose="020B0503020204020204" charset="-122"/>
              <a:ea typeface="微软雅黑" panose="020B0503020204020204" charset="-122"/>
            </a:endParaRPr>
          </a:p>
          <a:p>
            <a:pPr marL="342900" indent="-342900" fontAlgn="auto">
              <a:buFont typeface="Wingdings" panose="05000000000000000000" charset="0"/>
              <a:buChar char=""/>
            </a:pPr>
            <a:endParaRPr lang="zh-CN" altLang="en-US" sz="2800" b="1" noProof="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30200" y="633505"/>
            <a:ext cx="11531600" cy="4831080"/>
          </a:xfrm>
          <a:prstGeom prst="rect">
            <a:avLst/>
          </a:prstGeom>
          <a:noFill/>
        </p:spPr>
        <p:txBody>
          <a:bodyPr wrap="square" rtlCol="0" anchor="t">
            <a:spAutoFit/>
          </a:bodyPr>
          <a:lstStyle/>
          <a:p>
            <a:pPr marL="800100" lvl="1" indent="-342900" fontAlgn="auto">
              <a:buFont typeface="Wingdings" panose="05000000000000000000" charset="0"/>
              <a:buChar char=""/>
            </a:pPr>
            <a:r>
              <a:rPr lang="zh-CN" altLang="en-US" sz="2800" b="1" strike="noStrike" noProof="1">
                <a:solidFill>
                  <a:srgbClr val="FF0000"/>
                </a:solidFill>
                <a:latin typeface="微软雅黑" panose="020B0503020204020204" charset="-122"/>
                <a:ea typeface="微软雅黑" panose="020B0503020204020204" charset="-122"/>
                <a:cs typeface="+mn-cs"/>
              </a:rPr>
              <a:t>变更环节的质量控制</a:t>
            </a:r>
            <a:endParaRPr lang="zh-CN" altLang="en-US" sz="2800" b="1" strike="noStrike" noProof="1">
              <a:solidFill>
                <a:srgbClr val="FF0000"/>
              </a:solidFill>
              <a:latin typeface="微软雅黑" panose="020B0503020204020204" charset="-122"/>
              <a:ea typeface="微软雅黑" panose="020B0503020204020204" charset="-122"/>
            </a:endParaRPr>
          </a:p>
          <a:p>
            <a:pPr lvl="1" indent="0" fontAlgn="auto">
              <a:buFont typeface="Wingdings" panose="05000000000000000000" charset="0"/>
              <a:buNone/>
            </a:pPr>
            <a:r>
              <a:rPr lang="zh-CN" altLang="en-US" sz="2800" b="1" strike="noStrike" noProof="1">
                <a:solidFill>
                  <a:schemeClr val="tx2"/>
                </a:solidFill>
                <a:latin typeface="微软雅黑" panose="020B0503020204020204" charset="-122"/>
                <a:ea typeface="微软雅黑" panose="020B0503020204020204" charset="-122"/>
                <a:cs typeface="+mn-cs"/>
              </a:rPr>
              <a:t>对于医师定期考核流程中容易发生问题的环节，如一般流程的</a:t>
            </a:r>
            <a:r>
              <a:rPr lang="zh-CN" altLang="en-US" sz="2800" b="1" dirty="0">
                <a:solidFill>
                  <a:schemeClr val="tx2"/>
                </a:solidFill>
                <a:latin typeface="微软雅黑" panose="020B0503020204020204" charset="-122"/>
                <a:ea typeface="微软雅黑" panose="020B0503020204020204" charset="-122"/>
                <a:sym typeface="+mn-ea"/>
              </a:rPr>
              <a:t>医师申请</a:t>
            </a:r>
            <a:r>
              <a:rPr lang="zh-CN" altLang="en-US" sz="2800" b="1" strike="noStrike" noProof="1">
                <a:solidFill>
                  <a:schemeClr val="tx2"/>
                </a:solidFill>
                <a:latin typeface="微软雅黑" panose="020B0503020204020204" charset="-122"/>
                <a:ea typeface="微软雅黑" panose="020B0503020204020204" charset="-122"/>
                <a:cs typeface="+mn-cs"/>
              </a:rPr>
              <a:t>免考者，通过定考平台进行严格控制，按照地区和考核机构进行分类详细统计，列为监管重点，要求在线提交各种申请材料，并要求按照名单全部提交原始材料，由医师协会组织专人进行逐一核实，材料不实者予以驳回。</a:t>
            </a:r>
            <a:endParaRPr lang="zh-CN" altLang="en-US" sz="2800" b="1" strike="noStrike" noProof="1">
              <a:solidFill>
                <a:schemeClr val="tx2"/>
              </a:solidFill>
              <a:latin typeface="微软雅黑" panose="020B0503020204020204" charset="-122"/>
              <a:ea typeface="微软雅黑" panose="020B0503020204020204" charset="-122"/>
            </a:endParaRPr>
          </a:p>
          <a:p>
            <a:pPr lvl="1" indent="0" fontAlgn="auto">
              <a:buFont typeface="Wingdings" panose="05000000000000000000" charset="0"/>
              <a:buNone/>
            </a:pPr>
            <a:endParaRPr lang="zh-CN" altLang="en-US" sz="2800" b="1" strike="noStrike" noProof="1">
              <a:solidFill>
                <a:schemeClr val="tx2"/>
              </a:solidFill>
              <a:latin typeface="微软雅黑" panose="020B0503020204020204" charset="-122"/>
              <a:ea typeface="微软雅黑" panose="020B0503020204020204" charset="-122"/>
            </a:endParaRPr>
          </a:p>
          <a:p>
            <a:pPr marL="800100" lvl="1" indent="-342900" fontAlgn="auto">
              <a:buFont typeface="Wingdings" panose="05000000000000000000" charset="0"/>
              <a:buChar char=""/>
            </a:pPr>
            <a:r>
              <a:rPr lang="zh-CN" altLang="en-US" sz="2800" b="1" strike="noStrike" noProof="1">
                <a:solidFill>
                  <a:srgbClr val="FF0000"/>
                </a:solidFill>
                <a:latin typeface="微软雅黑" panose="020B0503020204020204" charset="-122"/>
                <a:ea typeface="微软雅黑" panose="020B0503020204020204" charset="-122"/>
                <a:cs typeface="+mn-cs"/>
              </a:rPr>
              <a:t>监考环节</a:t>
            </a:r>
            <a:r>
              <a:rPr lang="zh-CN" altLang="en-US" sz="2800" b="1" strike="noStrike" noProof="1">
                <a:solidFill>
                  <a:srgbClr val="FF0000"/>
                </a:solidFill>
                <a:latin typeface="微软雅黑" panose="020B0503020204020204" charset="-122"/>
                <a:ea typeface="微软雅黑" panose="020B0503020204020204" charset="-122"/>
                <a:cs typeface="+mn-cs"/>
                <a:sym typeface="+mn-ea"/>
              </a:rPr>
              <a:t>的质量控制</a:t>
            </a:r>
            <a:endParaRPr lang="zh-CN" altLang="en-US" sz="2800" b="1" strike="noStrike" noProof="1">
              <a:solidFill>
                <a:srgbClr val="FF0000"/>
              </a:solidFill>
              <a:latin typeface="微软雅黑" panose="020B0503020204020204" charset="-122"/>
              <a:ea typeface="微软雅黑" panose="020B0503020204020204" charset="-122"/>
              <a:sym typeface="+mn-ea"/>
            </a:endParaRPr>
          </a:p>
          <a:p>
            <a:pPr lvl="1" indent="0" fontAlgn="auto">
              <a:buFont typeface="Wingdings" panose="05000000000000000000" charset="0"/>
              <a:buNone/>
            </a:pPr>
            <a:r>
              <a:rPr lang="zh-CN" altLang="en-US" sz="2800" b="1" strike="noStrike" noProof="1">
                <a:solidFill>
                  <a:schemeClr val="tx2"/>
                </a:solidFill>
                <a:latin typeface="微软雅黑" panose="020B0503020204020204" charset="-122"/>
                <a:ea typeface="微软雅黑" panose="020B0503020204020204" charset="-122"/>
                <a:cs typeface="+mn-cs"/>
              </a:rPr>
              <a:t>基于人脸识别技术的互联网在线业务测评监管系统，在考试过程中</a:t>
            </a:r>
            <a:r>
              <a:rPr lang="zh-CN" altLang="en-US" sz="2800" b="1" strike="noStrike" noProof="1">
                <a:solidFill>
                  <a:schemeClr val="tx2"/>
                </a:solidFill>
                <a:latin typeface="微软雅黑" panose="020B0503020204020204" charset="-122"/>
                <a:ea typeface="微软雅黑" panose="020B0503020204020204" charset="-122"/>
                <a:cs typeface="+mn-cs"/>
              </a:rPr>
              <a:t>会分阶段随机抓取三次考生头像，与平台上医师基本信息中储存的标准头像进行智能对比，及时发现和有效杜绝替考现象。</a:t>
            </a:r>
            <a:endParaRPr lang="zh-CN" altLang="en-US" sz="2800" b="1" strike="noStrike" noProof="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27038" y="733425"/>
            <a:ext cx="11531600" cy="2676525"/>
          </a:xfrm>
          <a:prstGeom prst="rect">
            <a:avLst/>
          </a:prstGeom>
          <a:noFill/>
        </p:spPr>
        <p:txBody>
          <a:bodyPr wrap="square" rtlCol="0" anchor="t">
            <a:spAutoFit/>
          </a:bodyPr>
          <a:lstStyle/>
          <a:p>
            <a:pPr marL="457200" indent="-457200" fontAlgn="auto">
              <a:buFont typeface="Wingdings" panose="05000000000000000000" charset="0"/>
              <a:buChar char=""/>
            </a:pPr>
            <a:r>
              <a:rPr lang="zh-CN" altLang="en-US" sz="2800" b="1" noProof="1">
                <a:solidFill>
                  <a:schemeClr val="tx2"/>
                </a:solidFill>
                <a:latin typeface="微软雅黑" panose="020B0503020204020204" charset="-122"/>
                <a:ea typeface="微软雅黑" panose="020B0503020204020204" charset="-122"/>
                <a:cs typeface="+mn-cs"/>
              </a:rPr>
              <a:t>善加利用医师定期考核三大通用管理模块：</a:t>
            </a:r>
            <a:endParaRPr lang="zh-CN" altLang="en-US" sz="2800" b="1" noProof="1">
              <a:solidFill>
                <a:schemeClr val="tx2"/>
              </a:solidFill>
              <a:latin typeface="微软雅黑" panose="020B0503020204020204" charset="-122"/>
              <a:ea typeface="微软雅黑" panose="020B0503020204020204" charset="-122"/>
            </a:endParaRPr>
          </a:p>
          <a:p>
            <a:pPr marL="914400" lvl="1" indent="-457200" fontAlgn="auto">
              <a:buFont typeface="Wingdings" panose="05000000000000000000" charset="0"/>
              <a:buChar char=""/>
            </a:pPr>
            <a:r>
              <a:rPr lang="zh-CN" altLang="en-US" sz="2800" b="1" strike="noStrike" noProof="1">
                <a:solidFill>
                  <a:schemeClr val="tx2"/>
                </a:solidFill>
                <a:latin typeface="微软雅黑" panose="020B0503020204020204" charset="-122"/>
                <a:ea typeface="微软雅黑" panose="020B0503020204020204" charset="-122"/>
                <a:cs typeface="+mn-cs"/>
              </a:rPr>
              <a:t>统计管理</a:t>
            </a:r>
            <a:endParaRPr lang="zh-CN" altLang="en-US" sz="2800" b="1" strike="noStrike" noProof="1">
              <a:solidFill>
                <a:schemeClr val="tx2"/>
              </a:solidFill>
              <a:latin typeface="微软雅黑" panose="020B0503020204020204" charset="-122"/>
              <a:ea typeface="微软雅黑" panose="020B0503020204020204" charset="-122"/>
            </a:endParaRPr>
          </a:p>
          <a:p>
            <a:pPr marL="914400" lvl="1" indent="-457200" fontAlgn="auto">
              <a:buFont typeface="Wingdings" panose="05000000000000000000" charset="0"/>
              <a:buChar char=""/>
            </a:pPr>
            <a:r>
              <a:rPr lang="zh-CN" altLang="en-US" sz="2800" b="1" strike="noStrike" noProof="1">
                <a:solidFill>
                  <a:schemeClr val="tx2"/>
                </a:solidFill>
                <a:latin typeface="微软雅黑" panose="020B0503020204020204" charset="-122"/>
                <a:ea typeface="微软雅黑" panose="020B0503020204020204" charset="-122"/>
                <a:cs typeface="+mn-cs"/>
              </a:rPr>
              <a:t>在线监控</a:t>
            </a:r>
            <a:endParaRPr lang="zh-CN" altLang="en-US" sz="2800" b="1" strike="noStrike" noProof="1">
              <a:solidFill>
                <a:schemeClr val="tx2"/>
              </a:solidFill>
              <a:latin typeface="微软雅黑" panose="020B0503020204020204" charset="-122"/>
              <a:ea typeface="微软雅黑" panose="020B0503020204020204" charset="-122"/>
            </a:endParaRPr>
          </a:p>
          <a:p>
            <a:pPr marL="914400" lvl="1" indent="-457200" fontAlgn="auto">
              <a:buFont typeface="Wingdings" panose="05000000000000000000" charset="0"/>
              <a:buChar char=""/>
            </a:pPr>
            <a:r>
              <a:rPr lang="zh-CN" altLang="en-US" sz="2800" b="1" strike="noStrike" noProof="1">
                <a:solidFill>
                  <a:schemeClr val="tx2"/>
                </a:solidFill>
                <a:latin typeface="微软雅黑" panose="020B0503020204020204" charset="-122"/>
                <a:ea typeface="微软雅黑" panose="020B0503020204020204" charset="-122"/>
                <a:cs typeface="+mn-cs"/>
              </a:rPr>
              <a:t>监考管理</a:t>
            </a:r>
            <a:endParaRPr lang="zh-CN" altLang="en-US" sz="2800" b="1" strike="noStrike" noProof="1">
              <a:solidFill>
                <a:schemeClr val="tx2"/>
              </a:solidFill>
              <a:latin typeface="微软雅黑" panose="020B0503020204020204" charset="-122"/>
              <a:ea typeface="微软雅黑" panose="020B0503020204020204" charset="-122"/>
            </a:endParaRPr>
          </a:p>
          <a:p>
            <a:pPr indent="-457200" fontAlgn="auto">
              <a:buFont typeface="Wingdings" panose="05000000000000000000" charset="0"/>
              <a:buChar char=""/>
            </a:pPr>
            <a:r>
              <a:rPr lang="zh-CN" altLang="en-US" sz="2800" b="1" noProof="1">
                <a:solidFill>
                  <a:schemeClr val="tx2"/>
                </a:solidFill>
                <a:latin typeface="微软雅黑" panose="020B0503020204020204" charset="-122"/>
                <a:ea typeface="微软雅黑" panose="020B0503020204020204" charset="-122"/>
                <a:cs typeface="+mn-cs"/>
              </a:rPr>
              <a:t>以上三大通用管理模块可以方便各级各类定考管理机构随时掌握工作开展情况，支撑医师定期考核的管理决策。</a:t>
            </a:r>
            <a:endParaRPr lang="zh-CN" altLang="en-US" sz="2400" b="1" noProof="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4399915"/>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002060"/>
                </a:solidFill>
                <a:latin typeface="微软雅黑" panose="020B0503020204020204" charset="-122"/>
                <a:ea typeface="微软雅黑" panose="020B0503020204020204" charset="-122"/>
                <a:cs typeface="+mn-cs"/>
              </a:rPr>
              <a:t>考核机构常见问题提醒：</a:t>
            </a: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002060"/>
                </a:solidFill>
                <a:latin typeface="微软雅黑" panose="020B0503020204020204" charset="-122"/>
                <a:ea typeface="微软雅黑" panose="020B0503020204020204" charset="-122"/>
                <a:cs typeface="+mn-cs"/>
              </a:rPr>
              <a:t>   </a:t>
            </a:r>
            <a:r>
              <a:rPr sz="2800" b="1" noProof="1">
                <a:solidFill>
                  <a:srgbClr val="002060"/>
                </a:solidFill>
                <a:latin typeface="微软雅黑" panose="020B0503020204020204" charset="-122"/>
                <a:ea typeface="微软雅黑" panose="020B0503020204020204" charset="-122"/>
                <a:cs typeface="+mn-cs"/>
              </a:rPr>
              <a:t>   1、</a:t>
            </a:r>
            <a:r>
              <a:rPr sz="2800" b="1" noProof="1">
                <a:solidFill>
                  <a:srgbClr val="002060"/>
                </a:solidFill>
                <a:latin typeface="微软雅黑" panose="020B0503020204020204" charset="-122"/>
                <a:ea typeface="微软雅黑" panose="020B0503020204020204" charset="-122"/>
                <a:cs typeface="+mn-cs"/>
                <a:sym typeface="+mn-ea"/>
              </a:rPr>
              <a:t>注意核查机构信息，不得出现内容漏项和信息错误；</a:t>
            </a:r>
            <a:endParaRPr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sz="2800" b="1" noProof="1">
                <a:solidFill>
                  <a:srgbClr val="002060"/>
                </a:solidFill>
                <a:latin typeface="微软雅黑" panose="020B0503020204020204" charset="-122"/>
                <a:ea typeface="微软雅黑" panose="020B0503020204020204" charset="-122"/>
                <a:cs typeface="+mn-cs"/>
              </a:rPr>
              <a:t>      </a:t>
            </a:r>
            <a:r>
              <a:rPr lang="en-US" sz="2800" b="1" noProof="1">
                <a:solidFill>
                  <a:srgbClr val="002060"/>
                </a:solidFill>
                <a:latin typeface="微软雅黑" panose="020B0503020204020204" charset="-122"/>
                <a:ea typeface="微软雅黑" panose="020B0503020204020204" charset="-122"/>
                <a:cs typeface="+mn-cs"/>
              </a:rPr>
              <a:t>2</a:t>
            </a:r>
            <a:r>
              <a:rPr lang="zh-CN" altLang="en-US" sz="2800" b="1" noProof="1">
                <a:solidFill>
                  <a:srgbClr val="002060"/>
                </a:solidFill>
                <a:latin typeface="微软雅黑" panose="020B0503020204020204" charset="-122"/>
                <a:ea typeface="微软雅黑" panose="020B0503020204020204" charset="-122"/>
                <a:cs typeface="+mn-cs"/>
              </a:rPr>
              <a:t>、</a:t>
            </a:r>
            <a:r>
              <a:rPr sz="2800" b="1" noProof="1">
                <a:solidFill>
                  <a:srgbClr val="002060"/>
                </a:solidFill>
                <a:latin typeface="微软雅黑" panose="020B0503020204020204" charset="-122"/>
                <a:ea typeface="微软雅黑" panose="020B0503020204020204" charset="-122"/>
                <a:cs typeface="+mn-cs"/>
              </a:rPr>
              <a:t>注意核查</a:t>
            </a:r>
            <a:r>
              <a:rPr lang="zh-CN" sz="2800" b="1" noProof="1">
                <a:solidFill>
                  <a:srgbClr val="002060"/>
                </a:solidFill>
                <a:latin typeface="微软雅黑" panose="020B0503020204020204" charset="-122"/>
                <a:ea typeface="微软雅黑" panose="020B0503020204020204" charset="-122"/>
                <a:cs typeface="+mn-cs"/>
              </a:rPr>
              <a:t>下辖各执业</a:t>
            </a:r>
            <a:r>
              <a:rPr sz="2800" b="1" noProof="1">
                <a:solidFill>
                  <a:srgbClr val="002060"/>
                </a:solidFill>
                <a:latin typeface="微软雅黑" panose="020B0503020204020204" charset="-122"/>
                <a:ea typeface="微软雅黑" panose="020B0503020204020204" charset="-122"/>
                <a:cs typeface="+mn-cs"/>
              </a:rPr>
              <a:t>机构信息，不得出现内容漏项和信息错误；</a:t>
            </a:r>
            <a:endParaRPr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sz="2800" b="1" noProof="1">
                <a:solidFill>
                  <a:srgbClr val="002060"/>
                </a:solidFill>
                <a:latin typeface="微软雅黑" panose="020B0503020204020204" charset="-122"/>
                <a:ea typeface="微软雅黑" panose="020B0503020204020204" charset="-122"/>
                <a:cs typeface="+mn-cs"/>
              </a:rPr>
              <a:t>      </a:t>
            </a:r>
            <a:r>
              <a:rPr lang="en-US" sz="2800" b="1" noProof="1">
                <a:solidFill>
                  <a:srgbClr val="002060"/>
                </a:solidFill>
                <a:latin typeface="微软雅黑" panose="020B0503020204020204" charset="-122"/>
                <a:ea typeface="微软雅黑" panose="020B0503020204020204" charset="-122"/>
                <a:cs typeface="+mn-cs"/>
              </a:rPr>
              <a:t>3</a:t>
            </a:r>
            <a:r>
              <a:rPr sz="2800" b="1" noProof="1">
                <a:solidFill>
                  <a:srgbClr val="002060"/>
                </a:solidFill>
                <a:latin typeface="微软雅黑" panose="020B0503020204020204" charset="-122"/>
                <a:ea typeface="微软雅黑" panose="020B0503020204020204" charset="-122"/>
                <a:cs typeface="+mn-cs"/>
              </a:rPr>
              <a:t>、注意对本机构的执业医师信息进行认真核查，确保无误</a:t>
            </a:r>
            <a:r>
              <a:rPr lang="en-US" sz="2800" b="1" noProof="1">
                <a:solidFill>
                  <a:srgbClr val="002060"/>
                </a:solidFill>
                <a:latin typeface="微软雅黑" panose="020B0503020204020204" charset="-122"/>
                <a:ea typeface="微软雅黑" panose="020B0503020204020204" charset="-122"/>
                <a:cs typeface="+mn-cs"/>
              </a:rPr>
              <a:t>.</a:t>
            </a:r>
            <a:endParaRPr 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en-US" sz="2800" b="1" noProof="1">
                <a:solidFill>
                  <a:srgbClr val="002060"/>
                </a:solidFill>
                <a:latin typeface="微软雅黑" panose="020B0503020204020204" charset="-122"/>
                <a:ea typeface="微软雅黑" panose="020B0503020204020204" charset="-122"/>
                <a:cs typeface="+mn-cs"/>
              </a:rPr>
              <a:t>      4、考核机构登录账号时显示登录失败: 出现此类问题</a:t>
            </a:r>
            <a:r>
              <a:rPr lang="zh-CN" altLang="en-US" sz="2800" b="1" noProof="1">
                <a:solidFill>
                  <a:srgbClr val="002060"/>
                </a:solidFill>
                <a:latin typeface="微软雅黑" panose="020B0503020204020204" charset="-122"/>
                <a:ea typeface="微软雅黑" panose="020B0503020204020204" charset="-122"/>
              </a:rPr>
              <a:t>可</a:t>
            </a:r>
            <a:r>
              <a:rPr lang="en-US" sz="2800" b="1" noProof="1">
                <a:solidFill>
                  <a:srgbClr val="002060"/>
                </a:solidFill>
                <a:latin typeface="微软雅黑" panose="020B0503020204020204" charset="-122"/>
                <a:ea typeface="微软雅黑" panose="020B0503020204020204" charset="-122"/>
              </a:rPr>
              <a:t>联系上级主管部门核实账号</a:t>
            </a:r>
            <a:r>
              <a:rPr lang="zh-CN" altLang="en-US" sz="2800" b="1" noProof="1">
                <a:solidFill>
                  <a:srgbClr val="002060"/>
                </a:solidFill>
                <a:latin typeface="微软雅黑" panose="020B0503020204020204" charset="-122"/>
                <a:ea typeface="微软雅黑" panose="020B0503020204020204" charset="-122"/>
              </a:rPr>
              <a:t>并及时</a:t>
            </a:r>
            <a:r>
              <a:rPr lang="en-US" sz="2800" b="1" noProof="1">
                <a:solidFill>
                  <a:srgbClr val="002060"/>
                </a:solidFill>
                <a:latin typeface="微软雅黑" panose="020B0503020204020204" charset="-122"/>
                <a:ea typeface="微软雅黑" panose="020B0503020204020204" charset="-122"/>
                <a:cs typeface="+mn-cs"/>
              </a:rPr>
              <a:t>修改密码。</a:t>
            </a:r>
            <a:endParaRPr 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en-US" sz="2800" b="1" noProof="1">
                <a:solidFill>
                  <a:srgbClr val="002060"/>
                </a:solidFill>
                <a:latin typeface="微软雅黑" panose="020B0503020204020204" charset="-122"/>
                <a:ea typeface="微软雅黑" panose="020B0503020204020204" charset="-122"/>
                <a:cs typeface="+mn-cs"/>
              </a:rPr>
              <a:t>      5、登录考核机构账号，发现里面没有医师信息:行政机构没有给考核机构指定执业机构。</a:t>
            </a:r>
            <a:endParaRPr 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endParaRPr 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endParaRPr lang="zh-CN" altLang="en-US" sz="2800" b="1" noProof="1">
              <a:solidFill>
                <a:srgbClr val="FF0000"/>
              </a:solidFill>
              <a:latin typeface="微软雅黑" panose="020B0503020204020204" charset="-122"/>
              <a:ea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4399915"/>
          </a:xfrm>
          <a:prstGeom prst="rect">
            <a:avLst/>
          </a:prstGeom>
          <a:noFill/>
        </p:spPr>
        <p:txBody>
          <a:bodyPr wrap="square" rtlCol="0">
            <a:spAutoFit/>
          </a:bodyPr>
          <a:lstStyle/>
          <a:p>
            <a:pPr fontAlgn="auto">
              <a:buFont typeface="Wingdings" panose="05000000000000000000" charset="0"/>
            </a:pPr>
            <a:endParaRPr 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lang="zh-CN" altLang="en-US" sz="2800" b="1" noProof="1">
                <a:solidFill>
                  <a:srgbClr val="FF0000"/>
                </a:solidFill>
                <a:latin typeface="微软雅黑" panose="020B0503020204020204" charset="-122"/>
                <a:ea typeface="微软雅黑" panose="020B0503020204020204" charset="-122"/>
                <a:cs typeface="+mn-cs"/>
              </a:rPr>
              <a:t>特别提醒：</a:t>
            </a:r>
            <a:endParaRPr lang="en-US" altLang="zh-CN" sz="2800" b="1" noProof="1">
              <a:solidFill>
                <a:srgbClr val="FF0000"/>
              </a:solidFill>
              <a:latin typeface="微软雅黑" panose="020B0503020204020204" charset="-122"/>
              <a:ea typeface="微软雅黑" panose="020B0503020204020204" charset="-122"/>
              <a:cs typeface="+mn-cs"/>
            </a:endParaRPr>
          </a:p>
          <a:p>
            <a:pPr fontAlgn="auto">
              <a:buFont typeface="Wingdings" panose="05000000000000000000" charset="0"/>
              <a:buNone/>
            </a:pPr>
            <a:endParaRPr lang="zh-CN" altLang="en-US" sz="2800" b="1" noProof="1">
              <a:solidFill>
                <a:srgbClr val="FF0000"/>
              </a:solidFill>
              <a:latin typeface="微软雅黑" panose="020B0503020204020204" charset="-122"/>
              <a:ea typeface="微软雅黑" panose="020B0503020204020204" charset="-122"/>
              <a:cs typeface="+mn-cs"/>
            </a:endParaRPr>
          </a:p>
          <a:p>
            <a:pPr marL="914400" lvl="1" indent="-457200" fontAlgn="auto">
              <a:buFont typeface="Wingdings" panose="05000000000000000000" pitchFamily="2" charset="2"/>
              <a:buChar char="n"/>
            </a:pPr>
            <a:r>
              <a:rPr lang="zh-CN" altLang="en-US" sz="2800" b="1" noProof="1">
                <a:latin typeface="微软雅黑" panose="020B0503020204020204" charset="-122"/>
                <a:ea typeface="微软雅黑" panose="020B0503020204020204" charset="-122"/>
                <a:cs typeface="+mn-cs"/>
              </a:rPr>
              <a:t>鉴于以前考核工作均出现多例因为</a:t>
            </a:r>
            <a:r>
              <a:rPr lang="zh-CN" altLang="en-US" sz="2800" b="1" noProof="1">
                <a:solidFill>
                  <a:srgbClr val="FF0000"/>
                </a:solidFill>
                <a:latin typeface="微软雅黑" panose="020B0503020204020204" charset="-122"/>
                <a:ea typeface="微软雅黑" panose="020B0503020204020204" charset="-122"/>
                <a:cs typeface="+mn-cs"/>
              </a:rPr>
              <a:t>考核机构忘记给医师做考核结论确认</a:t>
            </a:r>
            <a:r>
              <a:rPr lang="zh-CN" altLang="en-US" sz="2800" b="1" noProof="1">
                <a:latin typeface="微软雅黑" panose="020B0503020204020204" charset="-122"/>
                <a:ea typeface="微软雅黑" panose="020B0503020204020204" charset="-122"/>
                <a:cs typeface="+mn-cs"/>
              </a:rPr>
              <a:t>，从而导致医师无法进行合格统计和下载考核合格证的问题，我们要求机构必需填写考核负责人信息；</a:t>
            </a:r>
            <a:endParaRPr lang="zh-CN" altLang="en-US" sz="2800" b="1" noProof="1">
              <a:latin typeface="微软雅黑" panose="020B0503020204020204" charset="-122"/>
              <a:ea typeface="微软雅黑" panose="020B0503020204020204" charset="-122"/>
              <a:cs typeface="+mn-cs"/>
            </a:endParaRPr>
          </a:p>
          <a:p>
            <a:pPr marL="914400" lvl="1" indent="-457200" fontAlgn="auto">
              <a:buFont typeface="Wingdings" panose="05000000000000000000" pitchFamily="2" charset="2"/>
              <a:buChar char="n"/>
            </a:pPr>
            <a:r>
              <a:rPr lang="zh-CN" altLang="en-US" sz="2800" b="1" noProof="1">
                <a:latin typeface="微软雅黑" panose="020B0503020204020204" charset="-122"/>
                <a:ea typeface="微软雅黑" panose="020B0503020204020204" charset="-122"/>
                <a:cs typeface="+mn-cs"/>
              </a:rPr>
              <a:t>平台会在考核结束前五天每天都会以短信和邮件形式给考核负责人发提醒通知；</a:t>
            </a:r>
            <a:endParaRPr lang="zh-CN" altLang="en-US" sz="2800" b="1" noProof="1">
              <a:latin typeface="微软雅黑" panose="020B0503020204020204" charset="-122"/>
              <a:ea typeface="微软雅黑" panose="020B0503020204020204" charset="-122"/>
              <a:cs typeface="+mn-cs"/>
            </a:endParaRPr>
          </a:p>
          <a:p>
            <a:pPr marL="914400" lvl="1" indent="-457200" fontAlgn="auto">
              <a:buFont typeface="Wingdings" panose="05000000000000000000" pitchFamily="2" charset="2"/>
              <a:buChar char="n"/>
            </a:pPr>
            <a:r>
              <a:rPr lang="zh-CN" altLang="en-US" sz="2800" b="1" noProof="1">
                <a:latin typeface="微软雅黑" panose="020B0503020204020204" charset="-122"/>
                <a:ea typeface="微软雅黑" panose="020B0503020204020204" charset="-122"/>
                <a:cs typeface="+mn-cs"/>
              </a:rPr>
              <a:t>如果在连续通知五天的情况下，依然出现忘记给医师做考核结论确认的，</a:t>
            </a:r>
            <a:r>
              <a:rPr lang="zh-CN" altLang="en-US" sz="2800" b="1" noProof="1">
                <a:solidFill>
                  <a:srgbClr val="FF0000"/>
                </a:solidFill>
                <a:latin typeface="微软雅黑" panose="020B0503020204020204" charset="-122"/>
                <a:ea typeface="微软雅黑" panose="020B0503020204020204" charset="-122"/>
                <a:cs typeface="+mn-cs"/>
              </a:rPr>
              <a:t>考核负责人要对引起的</a:t>
            </a:r>
            <a:r>
              <a:rPr lang="zh-CN" altLang="en-US" sz="2800" b="1" dirty="0">
                <a:solidFill>
                  <a:srgbClr val="FF0000"/>
                </a:solidFill>
                <a:latin typeface="微软雅黑" panose="020B0503020204020204" charset="-122"/>
                <a:ea typeface="微软雅黑" panose="020B0503020204020204" charset="-122"/>
                <a:sym typeface="+mn-ea"/>
              </a:rPr>
              <a:t>后果</a:t>
            </a:r>
            <a:r>
              <a:rPr lang="zh-CN" altLang="en-US" sz="2800" b="1" noProof="1">
                <a:solidFill>
                  <a:srgbClr val="FF0000"/>
                </a:solidFill>
                <a:latin typeface="微软雅黑" panose="020B0503020204020204" charset="-122"/>
                <a:ea typeface="微软雅黑" panose="020B0503020204020204" charset="-122"/>
              </a:rPr>
              <a:t>负全责</a:t>
            </a:r>
            <a:r>
              <a:rPr lang="zh-CN" altLang="en-US" sz="2800" b="1" noProof="1">
                <a:latin typeface="微软雅黑" panose="020B0503020204020204" charset="-122"/>
                <a:ea typeface="微软雅黑" panose="020B0503020204020204" charset="-122"/>
              </a:rPr>
              <a:t>。</a:t>
            </a:r>
            <a:endParaRPr lang="zh-CN" altLang="en-US" sz="2800" b="1" noProof="1">
              <a:latin typeface="微软雅黑" panose="020B0503020204020204" charset="-122"/>
              <a:ea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文本框 23"/>
          <p:cNvSpPr txBox="1"/>
          <p:nvPr/>
        </p:nvSpPr>
        <p:spPr>
          <a:xfrm>
            <a:off x="69850" y="1854200"/>
            <a:ext cx="12090400" cy="2430463"/>
          </a:xfrm>
          <a:prstGeom prst="rect">
            <a:avLst/>
          </a:prstGeom>
          <a:noFill/>
          <a:ln w="9525">
            <a:noFill/>
          </a:ln>
        </p:spPr>
        <p:txBody>
          <a:bodyPr wrap="square" anchor="t">
            <a:spAutoFit/>
          </a:bodyPr>
          <a:lstStyle/>
          <a:p>
            <a:pPr algn="ctr"/>
            <a:r>
              <a:rPr lang="zh-CN" altLang="zh-CN" sz="2800" b="1">
                <a:solidFill>
                  <a:schemeClr val="tx2"/>
                </a:solidFill>
                <a:latin typeface="微软雅黑" panose="020B0503020204020204" charset="-122"/>
                <a:ea typeface="微软雅黑" panose="020B0503020204020204" charset="-122"/>
              </a:rPr>
              <a:t>第四部分</a:t>
            </a:r>
            <a:endParaRPr lang="zh-CN" altLang="zh-CN" sz="2800" b="1">
              <a:solidFill>
                <a:schemeClr val="tx2"/>
              </a:solidFill>
              <a:latin typeface="微软雅黑" panose="020B0503020204020204" charset="-122"/>
              <a:ea typeface="微软雅黑" panose="020B0503020204020204" charset="-122"/>
            </a:endParaRPr>
          </a:p>
          <a:p>
            <a:pPr algn="ctr"/>
            <a:endParaRPr lang="zh-CN" altLang="zh-CN" sz="2800" b="1">
              <a:solidFill>
                <a:schemeClr val="tx2"/>
              </a:solidFill>
              <a:latin typeface="微软雅黑" panose="020B0503020204020204" charset="-122"/>
              <a:ea typeface="微软雅黑" panose="020B0503020204020204" charset="-122"/>
            </a:endParaRPr>
          </a:p>
          <a:p>
            <a:pPr algn="ctr"/>
            <a:r>
              <a:rPr lang="zh-CN" altLang="en-US" sz="4000" b="1">
                <a:solidFill>
                  <a:schemeClr val="tx2"/>
                </a:solidFill>
                <a:latin typeface="微软雅黑" panose="020B0503020204020204" charset="-122"/>
                <a:ea typeface="微软雅黑" panose="020B0503020204020204" charset="-122"/>
              </a:rPr>
              <a:t>行政机构操作培训</a:t>
            </a:r>
            <a:endParaRPr lang="zh-CN" altLang="en-US" sz="4000" b="1">
              <a:solidFill>
                <a:schemeClr val="tx2"/>
              </a:solidFill>
              <a:latin typeface="微软雅黑" panose="020B0503020204020204" charset="-122"/>
              <a:ea typeface="微软雅黑" panose="020B0503020204020204" charset="-122"/>
            </a:endParaRPr>
          </a:p>
          <a:p>
            <a:endParaRPr lang="zh-CN" altLang="en-US" sz="2800" b="1">
              <a:solidFill>
                <a:srgbClr val="C00000"/>
              </a:solidFill>
              <a:latin typeface="微软雅黑" panose="020B0503020204020204" charset="-122"/>
              <a:ea typeface="微软雅黑" panose="020B0503020204020204" charset="-122"/>
            </a:endParaRPr>
          </a:p>
          <a:p>
            <a:endParaRPr lang="en-US" altLang="zh-CN" sz="2800" b="1">
              <a:solidFill>
                <a:srgbClr val="C00000"/>
              </a:solidFill>
              <a:latin typeface="微软雅黑" panose="020B0503020204020204" charset="-122"/>
              <a:ea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custDataLst>
              <p:tags r:id="rId1"/>
            </p:custDataLst>
          </p:nvPr>
        </p:nvSpPr>
        <p:spPr>
          <a:xfrm>
            <a:off x="4388485" y="1248410"/>
            <a:ext cx="2296160" cy="487299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4775835" y="2918143"/>
            <a:ext cx="1538288" cy="42227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医师管理</a:t>
            </a:r>
            <a:endParaRPr lang="zh-CN" altLang="zh-CN" b="1" strike="noStrike" noProof="1">
              <a:latin typeface="微软雅黑" panose="020B0503020204020204" charset="-122"/>
              <a:ea typeface="微软雅黑" panose="020B0503020204020204" charset="-122"/>
            </a:endParaRPr>
          </a:p>
        </p:txBody>
      </p:sp>
      <p:sp>
        <p:nvSpPr>
          <p:cNvPr id="6" name="圆角矩形 5"/>
          <p:cNvSpPr/>
          <p:nvPr/>
        </p:nvSpPr>
        <p:spPr>
          <a:xfrm>
            <a:off x="4775835" y="4178300"/>
            <a:ext cx="1538288" cy="42386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统计管理</a:t>
            </a:r>
            <a:endParaRPr lang="zh-CN" altLang="zh-CN" b="1" strike="noStrike" noProof="1">
              <a:latin typeface="微软雅黑" panose="020B0503020204020204" charset="-122"/>
              <a:ea typeface="微软雅黑" panose="020B0503020204020204" charset="-122"/>
            </a:endParaRPr>
          </a:p>
        </p:txBody>
      </p:sp>
      <p:sp>
        <p:nvSpPr>
          <p:cNvPr id="7" name="圆角矩形 6"/>
          <p:cNvSpPr/>
          <p:nvPr/>
        </p:nvSpPr>
        <p:spPr>
          <a:xfrm>
            <a:off x="4775835" y="4809173"/>
            <a:ext cx="1538288" cy="42386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实时监控</a:t>
            </a:r>
            <a:endParaRPr lang="zh-CN" altLang="zh-CN" b="1" strike="noStrike" noProof="1">
              <a:latin typeface="微软雅黑" panose="020B0503020204020204" charset="-122"/>
              <a:ea typeface="微软雅黑" panose="020B0503020204020204" charset="-122"/>
            </a:endParaRPr>
          </a:p>
        </p:txBody>
      </p:sp>
      <p:sp>
        <p:nvSpPr>
          <p:cNvPr id="8" name="圆角矩形 7"/>
          <p:cNvSpPr/>
          <p:nvPr/>
        </p:nvSpPr>
        <p:spPr>
          <a:xfrm>
            <a:off x="4775835" y="5394325"/>
            <a:ext cx="1538288" cy="42227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监考管理</a:t>
            </a:r>
            <a:endParaRPr lang="zh-CN" altLang="zh-CN" b="1" strike="noStrike" noProof="1">
              <a:latin typeface="微软雅黑" panose="020B0503020204020204" charset="-122"/>
              <a:ea typeface="微软雅黑" panose="020B0503020204020204" charset="-122"/>
            </a:endParaRPr>
          </a:p>
        </p:txBody>
      </p:sp>
      <p:sp>
        <p:nvSpPr>
          <p:cNvPr id="26629" name="文本框 23"/>
          <p:cNvSpPr txBox="1"/>
          <p:nvPr/>
        </p:nvSpPr>
        <p:spPr>
          <a:xfrm>
            <a:off x="239713" y="376238"/>
            <a:ext cx="3400425" cy="521970"/>
          </a:xfrm>
          <a:prstGeom prst="rect">
            <a:avLst/>
          </a:prstGeom>
          <a:noFill/>
          <a:ln w="9525">
            <a:noFill/>
          </a:ln>
        </p:spPr>
        <p:txBody>
          <a:bodyPr wrap="none" anchor="t">
            <a:spAutoFit/>
          </a:bodyPr>
          <a:lstStyle/>
          <a:p>
            <a:r>
              <a:rPr lang="zh-CN" altLang="en-US" sz="2800" b="1">
                <a:solidFill>
                  <a:schemeClr val="tx2"/>
                </a:solidFill>
                <a:latin typeface="微软雅黑" panose="020B0503020204020204" charset="-122"/>
                <a:ea typeface="微软雅黑" panose="020B0503020204020204" charset="-122"/>
              </a:rPr>
              <a:t>行政管理机构操作：</a:t>
            </a:r>
            <a:endParaRPr lang="zh-CN" altLang="en-US" sz="2800" b="1">
              <a:solidFill>
                <a:srgbClr val="FF0000"/>
              </a:solidFill>
              <a:latin typeface="微软雅黑" panose="020B0503020204020204" charset="-122"/>
              <a:ea typeface="微软雅黑" panose="020B0503020204020204" charset="-122"/>
            </a:endParaRPr>
          </a:p>
        </p:txBody>
      </p:sp>
      <p:sp>
        <p:nvSpPr>
          <p:cNvPr id="3" name="圆角矩形 2"/>
          <p:cNvSpPr/>
          <p:nvPr/>
        </p:nvSpPr>
        <p:spPr>
          <a:xfrm>
            <a:off x="4775835" y="2302510"/>
            <a:ext cx="1538288" cy="42227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机构管理</a:t>
            </a:r>
            <a:endParaRPr lang="zh-CN" altLang="zh-CN" b="1" strike="noStrike" noProof="1">
              <a:latin typeface="微软雅黑" panose="020B0503020204020204" charset="-122"/>
              <a:ea typeface="微软雅黑" panose="020B0503020204020204" charset="-122"/>
            </a:endParaRPr>
          </a:p>
        </p:txBody>
      </p:sp>
      <p:sp>
        <p:nvSpPr>
          <p:cNvPr id="9" name="圆角矩形 8"/>
          <p:cNvSpPr/>
          <p:nvPr/>
        </p:nvSpPr>
        <p:spPr>
          <a:xfrm>
            <a:off x="4775835" y="3549015"/>
            <a:ext cx="1538288" cy="42227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变更管理</a:t>
            </a:r>
            <a:endParaRPr lang="zh-CN" altLang="zh-CN" b="1" strike="noStrike" noProof="1">
              <a:latin typeface="微软雅黑" panose="020B0503020204020204" charset="-122"/>
              <a:ea typeface="微软雅黑" panose="020B0503020204020204" charset="-122"/>
            </a:endParaRPr>
          </a:p>
        </p:txBody>
      </p:sp>
      <p:sp>
        <p:nvSpPr>
          <p:cNvPr id="14" name="文本框 13"/>
          <p:cNvSpPr txBox="1"/>
          <p:nvPr/>
        </p:nvSpPr>
        <p:spPr>
          <a:xfrm>
            <a:off x="7599363" y="754063"/>
            <a:ext cx="3773488" cy="1814513"/>
          </a:xfrm>
          <a:prstGeom prst="rect">
            <a:avLst/>
          </a:prstGeom>
          <a:noFill/>
        </p:spPr>
        <p:txBody>
          <a:bodyPr wrap="square" rtlCol="0" anchor="t">
            <a:spAutoFit/>
          </a:bodyPr>
          <a:lstStyle/>
          <a:p>
            <a:pPr fontAlgn="auto"/>
            <a:r>
              <a:rPr lang="zh-CN" altLang="en-US" sz="2800" noProof="1">
                <a:solidFill>
                  <a:schemeClr val="accent5">
                    <a:lumMod val="50000"/>
                  </a:schemeClr>
                </a:solidFill>
                <a:latin typeface="微软雅黑" panose="020B0503020204020204" charset="-122"/>
                <a:ea typeface="微软雅黑" panose="020B0503020204020204" charset="-122"/>
                <a:cs typeface="+mn-cs"/>
              </a:rPr>
              <a:t>行政管理机构是指：</a:t>
            </a:r>
            <a:endParaRPr lang="zh-CN" altLang="en-US" sz="2800" noProof="1">
              <a:solidFill>
                <a:schemeClr val="accent5">
                  <a:lumMod val="50000"/>
                </a:schemeClr>
              </a:solidFill>
              <a:latin typeface="微软雅黑" panose="020B0503020204020204" charset="-122"/>
              <a:ea typeface="微软雅黑" panose="020B0503020204020204" charset="-122"/>
            </a:endParaRPr>
          </a:p>
          <a:p>
            <a:pPr fontAlgn="auto"/>
            <a:endParaRPr lang="zh-CN" altLang="en-US" sz="2800" noProof="1">
              <a:solidFill>
                <a:schemeClr val="accent5">
                  <a:lumMod val="50000"/>
                </a:schemeClr>
              </a:solidFill>
              <a:latin typeface="微软雅黑" panose="020B0503020204020204" charset="-122"/>
              <a:ea typeface="微软雅黑" panose="020B0503020204020204" charset="-122"/>
            </a:endParaRPr>
          </a:p>
          <a:p>
            <a:pPr marL="457200" indent="-457200" fontAlgn="auto">
              <a:buFont typeface="Wingdings" panose="05000000000000000000" charset="0"/>
              <a:buChar char=""/>
            </a:pPr>
            <a:r>
              <a:rPr lang="zh-CN" altLang="en-US" sz="2800" b="1" noProof="1">
                <a:solidFill>
                  <a:schemeClr val="accent5">
                    <a:lumMod val="50000"/>
                  </a:schemeClr>
                </a:solidFill>
                <a:latin typeface="微软雅黑" panose="020B0503020204020204" charset="-122"/>
                <a:ea typeface="微软雅黑" panose="020B0503020204020204" charset="-122"/>
                <a:cs typeface="+mn-cs"/>
              </a:rPr>
              <a:t>各级卫计委（局）</a:t>
            </a:r>
            <a:endParaRPr lang="zh-CN" altLang="en-US" sz="2800" b="1" noProof="1">
              <a:solidFill>
                <a:schemeClr val="accent5">
                  <a:lumMod val="50000"/>
                </a:schemeClr>
              </a:solidFill>
              <a:latin typeface="微软雅黑" panose="020B0503020204020204" charset="-122"/>
              <a:ea typeface="微软雅黑" panose="020B0503020204020204" charset="-122"/>
            </a:endParaRPr>
          </a:p>
          <a:p>
            <a:pPr marL="457200" indent="-457200" fontAlgn="auto">
              <a:buFont typeface="Wingdings" panose="05000000000000000000" charset="0"/>
              <a:buChar char=""/>
            </a:pPr>
            <a:r>
              <a:rPr lang="zh-CN" altLang="en-US" sz="2800" b="1" noProof="1">
                <a:solidFill>
                  <a:schemeClr val="accent5">
                    <a:lumMod val="50000"/>
                  </a:schemeClr>
                </a:solidFill>
                <a:latin typeface="微软雅黑" panose="020B0503020204020204" charset="-122"/>
                <a:ea typeface="微软雅黑" panose="020B0503020204020204" charset="-122"/>
                <a:cs typeface="+mn-cs"/>
              </a:rPr>
              <a:t>各级地方医师协会</a:t>
            </a:r>
            <a:endParaRPr lang="zh-CN" altLang="en-US" sz="2800" b="1" noProof="1">
              <a:solidFill>
                <a:schemeClr val="accent5">
                  <a:lumMod val="50000"/>
                </a:schemeClr>
              </a:solidFill>
              <a:latin typeface="微软雅黑" panose="020B0503020204020204" charset="-122"/>
              <a:ea typeface="微软雅黑" panose="020B0503020204020204" charset="-122"/>
            </a:endParaRPr>
          </a:p>
        </p:txBody>
      </p:sp>
      <p:sp>
        <p:nvSpPr>
          <p:cNvPr id="2" name="左大括号 1"/>
          <p:cNvSpPr/>
          <p:nvPr/>
        </p:nvSpPr>
        <p:spPr>
          <a:xfrm>
            <a:off x="3671570" y="2442845"/>
            <a:ext cx="690880" cy="3145790"/>
          </a:xfrm>
          <a:prstGeom prst="leftBrace">
            <a:avLst>
              <a:gd name="adj1" fmla="val 0"/>
              <a:gd name="adj2" fmla="val 50000"/>
            </a:avLst>
          </a:prstGeom>
          <a:ln w="60325"/>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trike="noStrike" noProof="1"/>
          </a:p>
        </p:txBody>
      </p:sp>
      <p:sp>
        <p:nvSpPr>
          <p:cNvPr id="26634" name="文本框 12"/>
          <p:cNvSpPr txBox="1"/>
          <p:nvPr/>
        </p:nvSpPr>
        <p:spPr>
          <a:xfrm>
            <a:off x="1174433" y="3752850"/>
            <a:ext cx="2328862" cy="522288"/>
          </a:xfrm>
          <a:prstGeom prst="rect">
            <a:avLst/>
          </a:prstGeom>
          <a:noFill/>
          <a:ln w="9525">
            <a:noFill/>
          </a:ln>
        </p:spPr>
        <p:txBody>
          <a:bodyPr wrap="none" anchor="t">
            <a:spAutoFit/>
          </a:bodyPr>
          <a:lstStyle/>
          <a:p>
            <a:r>
              <a:rPr lang="zh-CN" altLang="en-US" sz="2800" b="1">
                <a:solidFill>
                  <a:srgbClr val="FF0000"/>
                </a:solidFill>
                <a:latin typeface="微软雅黑" panose="020B0503020204020204" charset="-122"/>
                <a:ea typeface="微软雅黑" panose="020B0503020204020204" charset="-122"/>
                <a:sym typeface="宋体" panose="02010600030101010101" pitchFamily="2" charset="-122"/>
              </a:rPr>
              <a:t>六大管理功能</a:t>
            </a:r>
            <a:endParaRPr lang="zh-CN" altLang="en-US" sz="2800" b="1">
              <a:latin typeface="Calibri" panose="020F0502020204030204" charset="0"/>
              <a:ea typeface="宋体" panose="02010600030101010101" pitchFamily="2" charset="-122"/>
            </a:endParaRPr>
          </a:p>
        </p:txBody>
      </p:sp>
      <p:sp>
        <p:nvSpPr>
          <p:cNvPr id="13" name="圆角矩形 12"/>
          <p:cNvSpPr/>
          <p:nvPr/>
        </p:nvSpPr>
        <p:spPr>
          <a:xfrm>
            <a:off x="4777740" y="1495743"/>
            <a:ext cx="1536700" cy="42227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zh-CN" b="1" strike="noStrike" noProof="1">
                <a:latin typeface="微软雅黑" panose="020B0503020204020204" charset="-122"/>
                <a:ea typeface="微软雅黑" panose="020B0503020204020204" charset="-122"/>
              </a:rPr>
              <a:t>登录</a:t>
            </a:r>
            <a:endParaRPr lang="zh-CN" altLang="zh-CN" b="1" strike="noStrike" noProof="1">
              <a:latin typeface="微软雅黑" panose="020B0503020204020204" charset="-122"/>
              <a:ea typeface="微软雅黑" panose="020B0503020204020204" charset="-122"/>
            </a:endParaRPr>
          </a:p>
        </p:txBody>
      </p:sp>
      <p:sp>
        <p:nvSpPr>
          <p:cNvPr id="15" name="下箭头 14"/>
          <p:cNvSpPr/>
          <p:nvPr/>
        </p:nvSpPr>
        <p:spPr>
          <a:xfrm>
            <a:off x="5367020" y="1990725"/>
            <a:ext cx="355600" cy="31178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b="1" strike="noStrike" noProof="1">
              <a:latin typeface="微软雅黑" panose="020B0503020204020204" charset="-122"/>
              <a:ea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2677656"/>
          </a:xfrm>
          <a:prstGeom prst="rect">
            <a:avLst/>
          </a:prstGeom>
          <a:noFill/>
        </p:spPr>
        <p:txBody>
          <a:bodyPr wrap="square" rtlCol="0">
            <a:spAutoFit/>
          </a:bodyPr>
          <a:lstStyle/>
          <a:p>
            <a:pPr marL="285750" indent="-285750" fontAlgn="auto">
              <a:buFont typeface="Wingdings" panose="05000000000000000000" charset="0"/>
              <a:buChar char=""/>
            </a:pPr>
            <a:r>
              <a:rPr lang="zh-CN" altLang="en-US" sz="2800" b="1" noProof="1">
                <a:solidFill>
                  <a:srgbClr val="002060"/>
                </a:solidFill>
                <a:latin typeface="微软雅黑" panose="020B0503020204020204" charset="-122"/>
                <a:ea typeface="微软雅黑" panose="020B0503020204020204" charset="-122"/>
                <a:cs typeface="+mn-cs"/>
              </a:rPr>
              <a:t>行政机构常见问题提醒：</a:t>
            </a:r>
            <a:endParaRPr lang="en-US" altLang="zh-CN" sz="2800" b="1" noProof="1">
              <a:solidFill>
                <a:srgbClr val="002060"/>
              </a:solidFill>
              <a:latin typeface="微软雅黑" panose="020B0503020204020204" charset="-122"/>
              <a:ea typeface="微软雅黑" panose="020B0503020204020204" charset="-122"/>
              <a:cs typeface="+mn-cs"/>
            </a:endParaRPr>
          </a:p>
          <a:p>
            <a:pPr marL="285750" indent="-285750" fontAlgn="auto">
              <a:buFont typeface="Wingdings" panose="05000000000000000000" charset="0"/>
              <a:buChar char=""/>
            </a:pPr>
            <a:endParaRPr lang="zh-CN" altLang="en-US"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sz="2800" b="1" noProof="1">
                <a:solidFill>
                  <a:srgbClr val="002060"/>
                </a:solidFill>
                <a:latin typeface="微软雅黑" panose="020B0503020204020204" charset="-122"/>
                <a:ea typeface="微软雅黑" panose="020B0503020204020204" charset="-122"/>
                <a:cs typeface="+mn-cs"/>
              </a:rPr>
              <a:t>    1、行政机构登录账号时显示登录失败：出现此类问题需联系上级主管部门核实账号修改密码</a:t>
            </a:r>
            <a:r>
              <a:rPr lang="zh-CN" sz="2800" b="1" noProof="1">
                <a:solidFill>
                  <a:srgbClr val="002060"/>
                </a:solidFill>
                <a:latin typeface="微软雅黑" panose="020B0503020204020204" charset="-122"/>
                <a:ea typeface="微软雅黑" panose="020B0503020204020204" charset="-122"/>
                <a:cs typeface="+mn-cs"/>
              </a:rPr>
              <a:t>。</a:t>
            </a:r>
            <a:endParaRPr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sz="2800" b="1" noProof="1">
                <a:solidFill>
                  <a:srgbClr val="002060"/>
                </a:solidFill>
                <a:latin typeface="微软雅黑" panose="020B0503020204020204" charset="-122"/>
                <a:ea typeface="微软雅黑" panose="020B0503020204020204" charset="-122"/>
                <a:cs typeface="+mn-cs"/>
              </a:rPr>
              <a:t>    2、机构账号里发现执业机构或考核机构不全：需行政机构添加，或者查看执业机构是否已添加在其他行政机构账号里。</a:t>
            </a:r>
            <a:endParaRPr sz="2800" b="1" noProof="1">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5846445"/>
          </a:xfrm>
          <a:prstGeom prst="rect">
            <a:avLst/>
          </a:prstGeom>
          <a:noFill/>
        </p:spPr>
        <p:txBody>
          <a:bodyPr wrap="square" rtlCol="0">
            <a:spAutoFit/>
          </a:bodyPr>
          <a:lstStyle/>
          <a:p>
            <a:pPr marL="285750" indent="-285750" fontAlgn="auto">
              <a:buFont typeface="Wingdings" panose="05000000000000000000" charset="0"/>
              <a:buChar char=""/>
            </a:pPr>
            <a:r>
              <a:rPr sz="2800" b="1" noProof="1">
                <a:solidFill>
                  <a:srgbClr val="002060"/>
                </a:solidFill>
                <a:latin typeface="微软雅黑" panose="020B0503020204020204" charset="-122"/>
                <a:ea typeface="微软雅黑" panose="020B0503020204020204" charset="-122"/>
              </a:rPr>
              <a:t>系统开放时间：</a:t>
            </a:r>
            <a:endParaRPr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r>
              <a:rPr sz="2800" b="1" noProof="1">
                <a:solidFill>
                  <a:srgbClr val="002060"/>
                </a:solidFill>
                <a:latin typeface="微软雅黑" panose="020B0503020204020204" charset="-122"/>
                <a:ea typeface="微软雅黑" panose="020B0503020204020204" charset="-122"/>
              </a:rPr>
              <a:t>     医师定期考核平台开放时间：2023年6月16日</a:t>
            </a:r>
            <a:r>
              <a:rPr lang="en-US" sz="2800" b="1" noProof="1">
                <a:solidFill>
                  <a:srgbClr val="002060"/>
                </a:solidFill>
                <a:latin typeface="微软雅黑" panose="020B0503020204020204" charset="-122"/>
                <a:ea typeface="微软雅黑" panose="020B0503020204020204" charset="-122"/>
              </a:rPr>
              <a:t>9</a:t>
            </a:r>
            <a:r>
              <a:rPr sz="2800" b="1" noProof="1">
                <a:solidFill>
                  <a:srgbClr val="002060"/>
                </a:solidFill>
                <a:latin typeface="微软雅黑" panose="020B0503020204020204" charset="-122"/>
                <a:ea typeface="微软雅黑" panose="020B0503020204020204" charset="-122"/>
              </a:rPr>
              <a:t>:00分。</a:t>
            </a:r>
            <a:endParaRPr sz="2800" b="1" noProof="1">
              <a:solidFill>
                <a:srgbClr val="002060"/>
              </a:solidFill>
              <a:latin typeface="微软雅黑" panose="020B0503020204020204" charset="-122"/>
              <a:ea typeface="微软雅黑" panose="020B0503020204020204" charset="-122"/>
            </a:endParaRPr>
          </a:p>
          <a:p>
            <a:pPr fontAlgn="auto">
              <a:buFont typeface="Wingdings" panose="05000000000000000000" charset="0"/>
              <a:buNone/>
            </a:pPr>
            <a:endParaRPr sz="1000" b="1" noProof="1">
              <a:solidFill>
                <a:srgbClr val="002060"/>
              </a:solidFill>
              <a:latin typeface="微软雅黑" panose="020B0503020204020204" charset="-122"/>
              <a:ea typeface="微软雅黑" panose="020B0503020204020204" charset="-122"/>
            </a:endParaRPr>
          </a:p>
          <a:p>
            <a:pPr marL="457200" indent="-457200" fontAlgn="auto">
              <a:buFont typeface="Wingdings" panose="05000000000000000000" charset="0"/>
              <a:buChar char="n"/>
            </a:pPr>
            <a:r>
              <a:rPr sz="2800" b="1" noProof="1">
                <a:solidFill>
                  <a:srgbClr val="002060"/>
                </a:solidFill>
                <a:latin typeface="微软雅黑" panose="020B0503020204020204" charset="-122"/>
                <a:ea typeface="微软雅黑" panose="020B0503020204020204" charset="-122"/>
                <a:cs typeface="+mn-cs"/>
              </a:rPr>
              <a:t>在</a:t>
            </a:r>
            <a:r>
              <a:rPr sz="2800" b="1" noProof="1">
                <a:solidFill>
                  <a:srgbClr val="002060"/>
                </a:solidFill>
                <a:latin typeface="微软雅黑" panose="020B0503020204020204" charset="-122"/>
                <a:ea typeface="微软雅黑" panose="020B0503020204020204" charset="-122"/>
                <a:cs typeface="+mn-cs"/>
                <a:sym typeface="+mn-ea"/>
              </a:rPr>
              <a:t>2023年6月16日</a:t>
            </a:r>
            <a:r>
              <a:rPr lang="en-US" sz="2800" b="1" noProof="1">
                <a:solidFill>
                  <a:srgbClr val="002060"/>
                </a:solidFill>
                <a:latin typeface="微软雅黑" panose="020B0503020204020204" charset="-122"/>
                <a:ea typeface="微软雅黑" panose="020B0503020204020204" charset="-122"/>
                <a:cs typeface="+mn-cs"/>
                <a:sym typeface="+mn-ea"/>
              </a:rPr>
              <a:t>9</a:t>
            </a:r>
            <a:r>
              <a:rPr sz="2800" b="1" noProof="1">
                <a:solidFill>
                  <a:srgbClr val="002060"/>
                </a:solidFill>
                <a:latin typeface="微软雅黑" panose="020B0503020204020204" charset="-122"/>
                <a:ea typeface="微软雅黑" panose="020B0503020204020204" charset="-122"/>
                <a:cs typeface="+mn-cs"/>
                <a:sym typeface="+mn-ea"/>
              </a:rPr>
              <a:t>:00—2023年6月2</a:t>
            </a:r>
            <a:r>
              <a:rPr lang="en-US" sz="2800" b="1" noProof="1">
                <a:solidFill>
                  <a:srgbClr val="002060"/>
                </a:solidFill>
                <a:latin typeface="微软雅黑" panose="020B0503020204020204" charset="-122"/>
                <a:ea typeface="微软雅黑" panose="020B0503020204020204" charset="-122"/>
                <a:cs typeface="+mn-cs"/>
                <a:sym typeface="+mn-ea"/>
              </a:rPr>
              <a:t>1</a:t>
            </a:r>
            <a:r>
              <a:rPr sz="2800" b="1" noProof="1">
                <a:solidFill>
                  <a:srgbClr val="002060"/>
                </a:solidFill>
                <a:latin typeface="微软雅黑" panose="020B0503020204020204" charset="-122"/>
                <a:ea typeface="微软雅黑" panose="020B0503020204020204" charset="-122"/>
                <a:cs typeface="+mn-cs"/>
                <a:sym typeface="+mn-ea"/>
              </a:rPr>
              <a:t>日</a:t>
            </a:r>
            <a:r>
              <a:rPr lang="en-US" sz="2800" b="1" noProof="1">
                <a:solidFill>
                  <a:srgbClr val="002060"/>
                </a:solidFill>
                <a:latin typeface="微软雅黑" panose="020B0503020204020204" charset="-122"/>
                <a:ea typeface="微软雅黑" panose="020B0503020204020204" charset="-122"/>
                <a:cs typeface="+mn-cs"/>
                <a:sym typeface="+mn-ea"/>
              </a:rPr>
              <a:t>9</a:t>
            </a:r>
            <a:r>
              <a:rPr sz="2800" b="1" noProof="1">
                <a:solidFill>
                  <a:srgbClr val="002060"/>
                </a:solidFill>
                <a:latin typeface="微软雅黑" panose="020B0503020204020204" charset="-122"/>
                <a:ea typeface="微软雅黑" panose="020B0503020204020204" charset="-122"/>
                <a:cs typeface="+mn-cs"/>
                <a:sym typeface="+mn-ea"/>
              </a:rPr>
              <a:t>：00期间：</a:t>
            </a:r>
            <a:endParaRPr sz="2800" b="1" noProof="1">
              <a:solidFill>
                <a:srgbClr val="002060"/>
              </a:solidFill>
              <a:latin typeface="微软雅黑" panose="020B0503020204020204" charset="-122"/>
              <a:ea typeface="微软雅黑" panose="020B0503020204020204" charset="-122"/>
              <a:cs typeface="+mn-cs"/>
              <a:sym typeface="+mn-ea"/>
            </a:endParaRPr>
          </a:p>
          <a:p>
            <a:pPr marL="914400" lvl="1" indent="-457200" fontAlgn="auto">
              <a:buFont typeface="Wingdings" panose="05000000000000000000" charset="0"/>
              <a:buChar char="n"/>
            </a:pPr>
            <a:r>
              <a:rPr sz="2800" b="1" noProof="1">
                <a:solidFill>
                  <a:srgbClr val="002060"/>
                </a:solidFill>
                <a:latin typeface="微软雅黑" panose="020B0503020204020204" charset="-122"/>
                <a:ea typeface="微软雅黑" panose="020B0503020204020204" charset="-122"/>
                <a:cs typeface="+mn-cs"/>
                <a:sym typeface="+mn-ea"/>
              </a:rPr>
              <a:t>行政机构要完成执业机构和考核机构的账户分配，为考核机构分配执业机构。</a:t>
            </a:r>
            <a:endParaRPr sz="2800" b="1" noProof="1">
              <a:solidFill>
                <a:srgbClr val="002060"/>
              </a:solidFill>
              <a:latin typeface="微软雅黑" panose="020B0503020204020204" charset="-122"/>
              <a:ea typeface="微软雅黑" panose="020B0503020204020204" charset="-122"/>
              <a:cs typeface="+mn-cs"/>
              <a:sym typeface="+mn-ea"/>
            </a:endParaRPr>
          </a:p>
          <a:p>
            <a:pPr marL="914400" lvl="1" indent="-457200" fontAlgn="auto">
              <a:buFont typeface="Wingdings" panose="05000000000000000000" charset="0"/>
              <a:buChar char="n"/>
            </a:pPr>
            <a:r>
              <a:rPr sz="2800" b="1" noProof="1">
                <a:solidFill>
                  <a:srgbClr val="002060"/>
                </a:solidFill>
                <a:latin typeface="微软雅黑" panose="020B0503020204020204" charset="-122"/>
                <a:ea typeface="微软雅黑" panose="020B0503020204020204" charset="-122"/>
                <a:cs typeface="+mn-cs"/>
                <a:sym typeface="+mn-ea"/>
              </a:rPr>
              <a:t>执业机构要抓紧完善和维护机构信息。</a:t>
            </a:r>
            <a:endParaRPr sz="2800" b="1" noProof="1">
              <a:solidFill>
                <a:srgbClr val="002060"/>
              </a:solidFill>
              <a:latin typeface="微软雅黑" panose="020B0503020204020204" charset="-122"/>
              <a:ea typeface="微软雅黑" panose="020B0503020204020204" charset="-122"/>
              <a:cs typeface="+mn-cs"/>
              <a:sym typeface="+mn-ea"/>
            </a:endParaRPr>
          </a:p>
          <a:p>
            <a:pPr marL="914400" lvl="1" indent="-457200" fontAlgn="auto">
              <a:buFont typeface="Wingdings" panose="05000000000000000000" charset="0"/>
              <a:buChar char="n"/>
            </a:pPr>
            <a:r>
              <a:rPr sz="2800" b="1" noProof="1">
                <a:solidFill>
                  <a:srgbClr val="002060"/>
                </a:solidFill>
                <a:latin typeface="微软雅黑" panose="020B0503020204020204" charset="-122"/>
                <a:ea typeface="微软雅黑" panose="020B0503020204020204" charset="-122"/>
                <a:cs typeface="+mn-cs"/>
                <a:sym typeface="+mn-ea"/>
              </a:rPr>
              <a:t>执业机构为医师完成平台注册。</a:t>
            </a:r>
            <a:endParaRPr sz="2800" b="1" noProof="1">
              <a:solidFill>
                <a:srgbClr val="002060"/>
              </a:solidFill>
              <a:latin typeface="微软雅黑" panose="020B0503020204020204" charset="-122"/>
              <a:ea typeface="微软雅黑" panose="020B0503020204020204" charset="-122"/>
              <a:cs typeface="+mn-cs"/>
              <a:sym typeface="+mn-ea"/>
            </a:endParaRPr>
          </a:p>
          <a:p>
            <a:pPr marL="457200" indent="-457200" fontAlgn="auto">
              <a:buFont typeface="Wingdings" panose="05000000000000000000" charset="0"/>
              <a:buChar char="n"/>
            </a:pPr>
            <a:r>
              <a:rPr sz="2800" b="1" noProof="1">
                <a:solidFill>
                  <a:srgbClr val="002060"/>
                </a:solidFill>
                <a:latin typeface="微软雅黑" panose="020B0503020204020204" charset="-122"/>
                <a:ea typeface="微软雅黑" panose="020B0503020204020204" charset="-122"/>
                <a:cs typeface="+mn-cs"/>
                <a:sym typeface="+mn-ea"/>
              </a:rPr>
              <a:t>2023年6月2</a:t>
            </a:r>
            <a:r>
              <a:rPr lang="en-US" sz="2800" b="1" noProof="1">
                <a:solidFill>
                  <a:srgbClr val="002060"/>
                </a:solidFill>
                <a:latin typeface="微软雅黑" panose="020B0503020204020204" charset="-122"/>
                <a:ea typeface="微软雅黑" panose="020B0503020204020204" charset="-122"/>
                <a:cs typeface="+mn-cs"/>
                <a:sym typeface="+mn-ea"/>
              </a:rPr>
              <a:t>1</a:t>
            </a:r>
            <a:r>
              <a:rPr sz="2800" b="1" noProof="1">
                <a:solidFill>
                  <a:srgbClr val="002060"/>
                </a:solidFill>
                <a:latin typeface="微软雅黑" panose="020B0503020204020204" charset="-122"/>
                <a:ea typeface="微软雅黑" panose="020B0503020204020204" charset="-122"/>
                <a:cs typeface="+mn-cs"/>
                <a:sym typeface="+mn-ea"/>
              </a:rPr>
              <a:t>日</a:t>
            </a:r>
            <a:r>
              <a:rPr lang="en-US" sz="2800" b="1" noProof="1">
                <a:solidFill>
                  <a:srgbClr val="002060"/>
                </a:solidFill>
                <a:latin typeface="微软雅黑" panose="020B0503020204020204" charset="-122"/>
                <a:ea typeface="微软雅黑" panose="020B0503020204020204" charset="-122"/>
                <a:cs typeface="+mn-cs"/>
                <a:sym typeface="+mn-ea"/>
              </a:rPr>
              <a:t>9</a:t>
            </a:r>
            <a:r>
              <a:rPr sz="2800" b="1" noProof="1">
                <a:solidFill>
                  <a:srgbClr val="002060"/>
                </a:solidFill>
                <a:latin typeface="微软雅黑" panose="020B0503020204020204" charset="-122"/>
                <a:ea typeface="微软雅黑" panose="020B0503020204020204" charset="-122"/>
                <a:cs typeface="+mn-cs"/>
                <a:sym typeface="+mn-ea"/>
              </a:rPr>
              <a:t>：00分以后，医师更新、下载最新的医师服务APP，完善个人信息并提交给执业机构。</a:t>
            </a:r>
            <a:endParaRPr sz="2800" b="1" noProof="1">
              <a:solidFill>
                <a:srgbClr val="002060"/>
              </a:solidFill>
              <a:latin typeface="微软雅黑" panose="020B0503020204020204" charset="-122"/>
              <a:ea typeface="微软雅黑" panose="020B0503020204020204" charset="-122"/>
              <a:cs typeface="+mn-cs"/>
              <a:sym typeface="+mn-ea"/>
            </a:endParaRPr>
          </a:p>
          <a:p>
            <a:pPr marL="457200" indent="-457200" fontAlgn="auto">
              <a:buFont typeface="Wingdings" panose="05000000000000000000" charset="0"/>
              <a:buChar char="n"/>
            </a:pPr>
            <a:endParaRPr sz="2800" b="1" noProof="1">
              <a:solidFill>
                <a:srgbClr val="002060"/>
              </a:solidFill>
              <a:latin typeface="微软雅黑" panose="020B0503020204020204" charset="-122"/>
              <a:ea typeface="微软雅黑" panose="020B0503020204020204" charset="-122"/>
              <a:cs typeface="+mn-cs"/>
              <a:sym typeface="+mn-ea"/>
            </a:endParaRPr>
          </a:p>
          <a:p>
            <a:pPr marL="457200" indent="-457200" fontAlgn="auto">
              <a:buFont typeface="Wingdings" panose="05000000000000000000" charset="0"/>
              <a:buChar char="n"/>
            </a:pPr>
            <a:r>
              <a:rPr sz="2800" b="1" noProof="1">
                <a:solidFill>
                  <a:srgbClr val="002060"/>
                </a:solidFill>
                <a:latin typeface="微软雅黑" panose="020B0503020204020204" charset="-122"/>
                <a:ea typeface="微软雅黑" panose="020B0503020204020204" charset="-122"/>
                <a:sym typeface="+mn-ea"/>
              </a:rPr>
              <a:t>特别注意：大部份医师的手机上都安装了山东医师服务APP，但是如果长期没有更新，可能无法自动更新，出现类似情况的，需要删除旧版本后，重新下载安装新版本。</a:t>
            </a:r>
            <a:endParaRPr sz="2800" b="1" noProof="1">
              <a:solidFill>
                <a:srgbClr val="002060"/>
              </a:solidFill>
              <a:latin typeface="微软雅黑" panose="020B0503020204020204" charset="-122"/>
              <a:ea typeface="微软雅黑" panose="020B0503020204020204" charset="-122"/>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678180" y="598170"/>
            <a:ext cx="10663555" cy="6123940"/>
          </a:xfrm>
          <a:prstGeom prst="rect">
            <a:avLst/>
          </a:prstGeom>
          <a:noFill/>
        </p:spPr>
        <p:txBody>
          <a:bodyPr wrap="square" rtlCol="0">
            <a:spAutoFit/>
          </a:bodyPr>
          <a:lstStyle/>
          <a:p>
            <a:pPr lvl="0" fontAlgn="auto">
              <a:buFont typeface="Wingdings" panose="05000000000000000000" charset="0"/>
            </a:pPr>
            <a:r>
              <a:rPr lang="zh-CN" sz="2800" b="1" noProof="1">
                <a:solidFill>
                  <a:srgbClr val="002060"/>
                </a:solidFill>
                <a:latin typeface="微软雅黑" panose="020B0503020204020204" charset="-122"/>
                <a:ea typeface="微软雅黑" panose="020B0503020204020204" charset="-122"/>
              </a:rPr>
              <a:t>注意以下时间节点</a:t>
            </a:r>
            <a:r>
              <a:rPr sz="2800" b="1" noProof="1">
                <a:solidFill>
                  <a:srgbClr val="002060"/>
                </a:solidFill>
                <a:latin typeface="微软雅黑" panose="020B0503020204020204" charset="-122"/>
                <a:ea typeface="微软雅黑" panose="020B0503020204020204" charset="-122"/>
              </a:rPr>
              <a:t>：</a:t>
            </a:r>
            <a:endParaRPr sz="2800" b="1" noProof="1">
              <a:solidFill>
                <a:srgbClr val="002060"/>
              </a:solidFill>
              <a:latin typeface="微软雅黑" panose="020B0503020204020204" charset="-122"/>
              <a:ea typeface="微软雅黑" panose="020B0503020204020204" charset="-122"/>
            </a:endParaRPr>
          </a:p>
          <a:p>
            <a:pPr lvl="1" fontAlgn="auto">
              <a:buFont typeface="Wingdings" panose="05000000000000000000" charset="0"/>
            </a:pPr>
            <a:endParaRPr sz="2800" b="1"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sz="2800" b="1">
                <a:solidFill>
                  <a:srgbClr val="002060"/>
                </a:solidFill>
                <a:latin typeface="微软雅黑" panose="020B0503020204020204" charset="-122"/>
                <a:ea typeface="微软雅黑" panose="020B0503020204020204" charset="-122"/>
                <a:sym typeface="+mn-ea"/>
              </a:rPr>
              <a:t>2023年6月16日</a:t>
            </a:r>
            <a:r>
              <a:rPr lang="zh-CN" sz="2800" b="1">
                <a:solidFill>
                  <a:srgbClr val="002060"/>
                </a:solidFill>
                <a:latin typeface="微软雅黑" panose="020B0503020204020204" charset="-122"/>
                <a:ea typeface="微软雅黑" panose="020B0503020204020204" charset="-122"/>
                <a:sym typeface="+mn-ea"/>
              </a:rPr>
              <a:t>：</a:t>
            </a:r>
            <a:r>
              <a:rPr sz="2800" b="1" noProof="1">
                <a:solidFill>
                  <a:srgbClr val="002060"/>
                </a:solidFill>
                <a:latin typeface="微软雅黑" panose="020B0503020204020204" charset="-122"/>
                <a:ea typeface="微软雅黑" panose="020B0503020204020204" charset="-122"/>
              </a:rPr>
              <a:t>医师定期考核</a:t>
            </a:r>
            <a:r>
              <a:rPr lang="zh-CN" sz="2800" b="1" noProof="1">
                <a:solidFill>
                  <a:srgbClr val="002060"/>
                </a:solidFill>
                <a:latin typeface="微软雅黑" panose="020B0503020204020204" charset="-122"/>
                <a:ea typeface="微软雅黑" panose="020B0503020204020204" charset="-122"/>
              </a:rPr>
              <a:t>管理</a:t>
            </a:r>
            <a:r>
              <a:rPr sz="2800" b="1" noProof="1">
                <a:solidFill>
                  <a:srgbClr val="002060"/>
                </a:solidFill>
                <a:latin typeface="微软雅黑" panose="020B0503020204020204" charset="-122"/>
                <a:ea typeface="微软雅黑" panose="020B0503020204020204" charset="-122"/>
              </a:rPr>
              <a:t>平台开放</a:t>
            </a:r>
            <a:r>
              <a:rPr lang="zh-CN" sz="2800" b="1" noProof="1">
                <a:solidFill>
                  <a:srgbClr val="002060"/>
                </a:solidFill>
                <a:latin typeface="微软雅黑" panose="020B0503020204020204" charset="-122"/>
                <a:ea typeface="微软雅黑" panose="020B0503020204020204" charset="-122"/>
              </a:rPr>
              <a:t>。</a:t>
            </a:r>
            <a:endParaRPr lang="zh-CN" sz="2800" b="1" noProof="1">
              <a:solidFill>
                <a:srgbClr val="002060"/>
              </a:solidFill>
              <a:latin typeface="微软雅黑" panose="020B0503020204020204" charset="-122"/>
              <a:ea typeface="微软雅黑" panose="020B0503020204020204" charset="-122"/>
            </a:endParaRPr>
          </a:p>
          <a:p>
            <a:pPr marL="742950" lvl="1" indent="-285750" fontAlgn="auto">
              <a:buFont typeface="Wingdings" panose="05000000000000000000" charset="0"/>
              <a:buChar char=""/>
            </a:pPr>
            <a:r>
              <a:rPr lang="en-US" altLang="zh-CN" sz="2800" b="1" noProof="1">
                <a:solidFill>
                  <a:srgbClr val="002060"/>
                </a:solidFill>
                <a:latin typeface="微软雅黑" panose="020B0503020204020204" charset="-122"/>
                <a:ea typeface="微软雅黑" panose="020B0503020204020204" charset="-122"/>
                <a:sym typeface="+mn-ea"/>
              </a:rPr>
              <a:t>2023</a:t>
            </a:r>
            <a:r>
              <a:rPr lang="zh-CN" altLang="en-US" sz="2800" b="1" noProof="1">
                <a:solidFill>
                  <a:srgbClr val="002060"/>
                </a:solidFill>
                <a:latin typeface="微软雅黑" panose="020B0503020204020204" charset="-122"/>
                <a:ea typeface="微软雅黑" panose="020B0503020204020204" charset="-122"/>
                <a:sym typeface="+mn-ea"/>
              </a:rPr>
              <a:t>年</a:t>
            </a:r>
            <a:r>
              <a:rPr sz="2800" b="1">
                <a:solidFill>
                  <a:srgbClr val="002060"/>
                </a:solidFill>
                <a:latin typeface="微软雅黑" panose="020B0503020204020204" charset="-122"/>
                <a:ea typeface="微软雅黑" panose="020B0503020204020204" charset="-122"/>
                <a:sym typeface="+mn-ea"/>
              </a:rPr>
              <a:t>6月16日</a:t>
            </a:r>
            <a:r>
              <a:rPr lang="en-US" sz="2800" b="1">
                <a:solidFill>
                  <a:srgbClr val="002060"/>
                </a:solidFill>
                <a:latin typeface="微软雅黑" panose="020B0503020204020204" charset="-122"/>
                <a:ea typeface="微软雅黑" panose="020B0503020204020204" charset="-122"/>
                <a:sym typeface="+mn-ea"/>
              </a:rPr>
              <a:t>—</a:t>
            </a:r>
            <a:r>
              <a:rPr lang="en-US" altLang="zh-CN" sz="2800" b="1" noProof="1">
                <a:solidFill>
                  <a:srgbClr val="002060"/>
                </a:solidFill>
                <a:latin typeface="微软雅黑" panose="020B0503020204020204" charset="-122"/>
                <a:ea typeface="微软雅黑" panose="020B0503020204020204" charset="-122"/>
                <a:sym typeface="+mn-ea"/>
              </a:rPr>
              <a:t>7</a:t>
            </a:r>
            <a:r>
              <a:rPr lang="zh-CN" altLang="en-US" sz="2800" b="1" noProof="1">
                <a:solidFill>
                  <a:srgbClr val="002060"/>
                </a:solidFill>
                <a:latin typeface="微软雅黑" panose="020B0503020204020204" charset="-122"/>
                <a:ea typeface="微软雅黑" panose="020B0503020204020204" charset="-122"/>
                <a:sym typeface="+mn-ea"/>
              </a:rPr>
              <a:t>月</a:t>
            </a:r>
            <a:r>
              <a:rPr lang="en-US" altLang="zh-CN" sz="2800" b="1" noProof="1">
                <a:solidFill>
                  <a:srgbClr val="002060"/>
                </a:solidFill>
                <a:latin typeface="微软雅黑" panose="020B0503020204020204" charset="-122"/>
                <a:ea typeface="微软雅黑" panose="020B0503020204020204" charset="-122"/>
                <a:sym typeface="+mn-ea"/>
              </a:rPr>
              <a:t>15</a:t>
            </a:r>
            <a:r>
              <a:rPr lang="zh-CN" altLang="en-US" sz="2800" b="1" noProof="1">
                <a:solidFill>
                  <a:srgbClr val="002060"/>
                </a:solidFill>
                <a:latin typeface="微软雅黑" panose="020B0503020204020204" charset="-122"/>
                <a:ea typeface="微软雅黑" panose="020B0503020204020204" charset="-122"/>
                <a:sym typeface="+mn-ea"/>
              </a:rPr>
              <a:t>日：完成医师工作业绩和职业道德评定工作，报医师定期考核办公室，公布需要接受业务水平测试的医师名单。</a:t>
            </a:r>
            <a:endParaRPr lang="zh-CN" altLang="en-US" sz="2800" b="1" noProof="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lang="en-US" altLang="zh-CN" sz="2800" b="1" noProof="1">
                <a:solidFill>
                  <a:srgbClr val="002060"/>
                </a:solidFill>
                <a:latin typeface="微软雅黑" panose="020B0503020204020204" charset="-122"/>
                <a:ea typeface="微软雅黑" panose="020B0503020204020204" charset="-122"/>
                <a:sym typeface="+mn-ea"/>
              </a:rPr>
              <a:t>2023</a:t>
            </a:r>
            <a:r>
              <a:rPr lang="zh-CN" altLang="en-US" sz="2800" b="1" noProof="1">
                <a:solidFill>
                  <a:srgbClr val="002060"/>
                </a:solidFill>
                <a:latin typeface="微软雅黑" panose="020B0503020204020204" charset="-122"/>
                <a:ea typeface="微软雅黑" panose="020B0503020204020204" charset="-122"/>
                <a:sym typeface="+mn-ea"/>
              </a:rPr>
              <a:t>年</a:t>
            </a:r>
            <a:r>
              <a:rPr lang="en-US" altLang="zh-CN" sz="2800" b="1" noProof="1">
                <a:solidFill>
                  <a:srgbClr val="002060"/>
                </a:solidFill>
                <a:latin typeface="微软雅黑" panose="020B0503020204020204" charset="-122"/>
                <a:ea typeface="微软雅黑" panose="020B0503020204020204" charset="-122"/>
                <a:sym typeface="+mn-ea"/>
              </a:rPr>
              <a:t>7</a:t>
            </a:r>
            <a:r>
              <a:rPr lang="zh-CN" altLang="en-US" sz="2800" b="1" noProof="1">
                <a:solidFill>
                  <a:srgbClr val="002060"/>
                </a:solidFill>
                <a:latin typeface="微软雅黑" panose="020B0503020204020204" charset="-122"/>
                <a:ea typeface="微软雅黑" panose="020B0503020204020204" charset="-122"/>
                <a:sym typeface="+mn-ea"/>
              </a:rPr>
              <a:t>月</a:t>
            </a:r>
            <a:r>
              <a:rPr lang="en-US" altLang="zh-CN" sz="2800" b="1" noProof="1">
                <a:solidFill>
                  <a:srgbClr val="002060"/>
                </a:solidFill>
                <a:latin typeface="微软雅黑" panose="020B0503020204020204" charset="-122"/>
                <a:ea typeface="微软雅黑" panose="020B0503020204020204" charset="-122"/>
                <a:sym typeface="+mn-ea"/>
              </a:rPr>
              <a:t>20</a:t>
            </a:r>
            <a:r>
              <a:rPr lang="zh-CN" altLang="en-US" sz="2800" b="1" noProof="1">
                <a:solidFill>
                  <a:srgbClr val="002060"/>
                </a:solidFill>
                <a:latin typeface="微软雅黑" panose="020B0503020204020204" charset="-122"/>
                <a:ea typeface="微软雅黑" panose="020B0503020204020204" charset="-122"/>
                <a:sym typeface="+mn-ea"/>
              </a:rPr>
              <a:t>日</a:t>
            </a:r>
            <a:r>
              <a:rPr lang="en-US" altLang="zh-CN" sz="2800" b="1" noProof="1">
                <a:solidFill>
                  <a:srgbClr val="002060"/>
                </a:solidFill>
                <a:latin typeface="微软雅黑" panose="020B0503020204020204" charset="-122"/>
                <a:ea typeface="微软雅黑" panose="020B0503020204020204" charset="-122"/>
                <a:sym typeface="+mn-ea"/>
              </a:rPr>
              <a:t>—9</a:t>
            </a:r>
            <a:r>
              <a:rPr lang="zh-CN" altLang="en-US" sz="2800" b="1" noProof="1">
                <a:solidFill>
                  <a:srgbClr val="002060"/>
                </a:solidFill>
                <a:latin typeface="微软雅黑" panose="020B0503020204020204" charset="-122"/>
                <a:ea typeface="微软雅黑" panose="020B0503020204020204" charset="-122"/>
                <a:sym typeface="+mn-ea"/>
              </a:rPr>
              <a:t>月</a:t>
            </a:r>
            <a:r>
              <a:rPr lang="en-US" altLang="zh-CN" sz="2800" b="1" noProof="1">
                <a:solidFill>
                  <a:srgbClr val="002060"/>
                </a:solidFill>
                <a:latin typeface="微软雅黑" panose="020B0503020204020204" charset="-122"/>
                <a:ea typeface="微软雅黑" panose="020B0503020204020204" charset="-122"/>
                <a:sym typeface="+mn-ea"/>
              </a:rPr>
              <a:t>15</a:t>
            </a:r>
            <a:r>
              <a:rPr lang="zh-CN" altLang="en-US" sz="2800" b="1" noProof="1">
                <a:solidFill>
                  <a:srgbClr val="002060"/>
                </a:solidFill>
                <a:latin typeface="微软雅黑" panose="020B0503020204020204" charset="-122"/>
                <a:ea typeface="微软雅黑" panose="020B0503020204020204" charset="-122"/>
                <a:sym typeface="+mn-ea"/>
              </a:rPr>
              <a:t>日：网上考试</a:t>
            </a:r>
            <a:endParaRPr lang="zh-CN" altLang="en-US" sz="2800" b="1" noProof="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lang="en-US" altLang="zh-CN" sz="2800" b="1">
                <a:solidFill>
                  <a:srgbClr val="002060"/>
                </a:solidFill>
                <a:latin typeface="微软雅黑" panose="020B0503020204020204" charset="-122"/>
                <a:ea typeface="微软雅黑" panose="020B0503020204020204" charset="-122"/>
                <a:sym typeface="+mn-ea"/>
              </a:rPr>
              <a:t>2023</a:t>
            </a:r>
            <a:r>
              <a:rPr lang="zh-CN" altLang="en-US" sz="2800" b="1">
                <a:solidFill>
                  <a:srgbClr val="002060"/>
                </a:solidFill>
                <a:latin typeface="微软雅黑" panose="020B0503020204020204" charset="-122"/>
                <a:ea typeface="微软雅黑" panose="020B0503020204020204" charset="-122"/>
                <a:sym typeface="+mn-ea"/>
              </a:rPr>
              <a:t>年</a:t>
            </a:r>
            <a:r>
              <a:rPr lang="en-US" altLang="zh-CN" sz="2800" b="1">
                <a:solidFill>
                  <a:srgbClr val="002060"/>
                </a:solidFill>
                <a:latin typeface="微软雅黑" panose="020B0503020204020204" charset="-122"/>
                <a:ea typeface="微软雅黑" panose="020B0503020204020204" charset="-122"/>
                <a:sym typeface="+mn-ea"/>
              </a:rPr>
              <a:t>9</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20</a:t>
            </a:r>
            <a:r>
              <a:rPr lang="zh-CN" altLang="en-US" sz="2800" b="1">
                <a:solidFill>
                  <a:srgbClr val="002060"/>
                </a:solidFill>
                <a:latin typeface="微软雅黑" panose="020B0503020204020204" charset="-122"/>
                <a:ea typeface="微软雅黑" panose="020B0503020204020204" charset="-122"/>
                <a:sym typeface="+mn-ea"/>
              </a:rPr>
              <a:t>日</a:t>
            </a:r>
            <a:r>
              <a:rPr lang="en-US" altLang="zh-CN" sz="2800" b="1">
                <a:solidFill>
                  <a:srgbClr val="002060"/>
                </a:solidFill>
                <a:latin typeface="微软雅黑" panose="020B0503020204020204" charset="-122"/>
                <a:ea typeface="微软雅黑" panose="020B0503020204020204" charset="-122"/>
                <a:sym typeface="+mn-ea"/>
              </a:rPr>
              <a:t>—9</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30</a:t>
            </a:r>
            <a:r>
              <a:rPr lang="zh-CN" altLang="en-US" sz="2800" b="1">
                <a:solidFill>
                  <a:srgbClr val="002060"/>
                </a:solidFill>
                <a:latin typeface="微软雅黑" panose="020B0503020204020204" charset="-122"/>
                <a:ea typeface="微软雅黑" panose="020B0503020204020204" charset="-122"/>
                <a:sym typeface="+mn-ea"/>
              </a:rPr>
              <a:t>日：核实考核合格医师名单</a:t>
            </a:r>
            <a:endParaRPr lang="zh-CN" altLang="en-US" sz="2800" b="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lang="en-US" altLang="zh-CN" sz="2800" b="1">
                <a:solidFill>
                  <a:srgbClr val="002060"/>
                </a:solidFill>
                <a:latin typeface="微软雅黑" panose="020B0503020204020204" charset="-122"/>
                <a:ea typeface="微软雅黑" panose="020B0503020204020204" charset="-122"/>
                <a:sym typeface="+mn-ea"/>
              </a:rPr>
              <a:t>2023</a:t>
            </a:r>
            <a:r>
              <a:rPr lang="zh-CN" altLang="en-US" sz="2800" b="1">
                <a:solidFill>
                  <a:srgbClr val="002060"/>
                </a:solidFill>
                <a:latin typeface="微软雅黑" panose="020B0503020204020204" charset="-122"/>
                <a:ea typeface="微软雅黑" panose="020B0503020204020204" charset="-122"/>
                <a:sym typeface="+mn-ea"/>
              </a:rPr>
              <a:t>年</a:t>
            </a:r>
            <a:r>
              <a:rPr lang="en-US" altLang="zh-CN" sz="2800" b="1">
                <a:solidFill>
                  <a:srgbClr val="002060"/>
                </a:solidFill>
                <a:latin typeface="微软雅黑" panose="020B0503020204020204" charset="-122"/>
                <a:ea typeface="微软雅黑" panose="020B0503020204020204" charset="-122"/>
                <a:sym typeface="+mn-ea"/>
              </a:rPr>
              <a:t>10</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11</a:t>
            </a:r>
            <a:r>
              <a:rPr lang="zh-CN" altLang="en-US" sz="2800" b="1">
                <a:solidFill>
                  <a:srgbClr val="002060"/>
                </a:solidFill>
                <a:latin typeface="微软雅黑" panose="020B0503020204020204" charset="-122"/>
                <a:ea typeface="微软雅黑" panose="020B0503020204020204" charset="-122"/>
                <a:sym typeface="+mn-ea"/>
              </a:rPr>
              <a:t>日</a:t>
            </a:r>
            <a:r>
              <a:rPr lang="en-US" altLang="zh-CN" sz="2800" b="1">
                <a:solidFill>
                  <a:srgbClr val="002060"/>
                </a:solidFill>
                <a:latin typeface="微软雅黑" panose="020B0503020204020204" charset="-122"/>
                <a:ea typeface="微软雅黑" panose="020B0503020204020204" charset="-122"/>
                <a:sym typeface="+mn-ea"/>
              </a:rPr>
              <a:t>—12</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11</a:t>
            </a:r>
            <a:r>
              <a:rPr lang="zh-CN" altLang="en-US" sz="2800" b="1">
                <a:solidFill>
                  <a:srgbClr val="002060"/>
                </a:solidFill>
                <a:latin typeface="微软雅黑" panose="020B0503020204020204" charset="-122"/>
                <a:ea typeface="微软雅黑" panose="020B0503020204020204" charset="-122"/>
                <a:sym typeface="+mn-ea"/>
              </a:rPr>
              <a:t>日：对考核不合格的医师进行培训</a:t>
            </a:r>
            <a:endParaRPr lang="zh-CN" altLang="en-US" sz="2800" b="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lang="en-US" altLang="zh-CN" sz="2800" b="1">
                <a:solidFill>
                  <a:srgbClr val="002060"/>
                </a:solidFill>
                <a:latin typeface="微软雅黑" panose="020B0503020204020204" charset="-122"/>
                <a:ea typeface="微软雅黑" panose="020B0503020204020204" charset="-122"/>
                <a:sym typeface="+mn-ea"/>
              </a:rPr>
              <a:t>2023</a:t>
            </a:r>
            <a:r>
              <a:rPr lang="zh-CN" altLang="en-US" sz="2800" b="1">
                <a:solidFill>
                  <a:srgbClr val="002060"/>
                </a:solidFill>
                <a:latin typeface="微软雅黑" panose="020B0503020204020204" charset="-122"/>
                <a:ea typeface="微软雅黑" panose="020B0503020204020204" charset="-122"/>
                <a:sym typeface="+mn-ea"/>
              </a:rPr>
              <a:t>年</a:t>
            </a:r>
            <a:r>
              <a:rPr lang="en-US" altLang="zh-CN" sz="2800" b="1">
                <a:solidFill>
                  <a:srgbClr val="002060"/>
                </a:solidFill>
                <a:latin typeface="微软雅黑" panose="020B0503020204020204" charset="-122"/>
                <a:ea typeface="微软雅黑" panose="020B0503020204020204" charset="-122"/>
                <a:sym typeface="+mn-ea"/>
              </a:rPr>
              <a:t>12</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12</a:t>
            </a:r>
            <a:r>
              <a:rPr lang="zh-CN" altLang="en-US" sz="2800" b="1">
                <a:solidFill>
                  <a:srgbClr val="002060"/>
                </a:solidFill>
                <a:latin typeface="微软雅黑" panose="020B0503020204020204" charset="-122"/>
                <a:ea typeface="微软雅黑" panose="020B0503020204020204" charset="-122"/>
                <a:sym typeface="+mn-ea"/>
              </a:rPr>
              <a:t>日</a:t>
            </a:r>
            <a:r>
              <a:rPr lang="en-US" altLang="zh-CN" sz="2800" b="1">
                <a:solidFill>
                  <a:srgbClr val="002060"/>
                </a:solidFill>
                <a:latin typeface="微软雅黑" panose="020B0503020204020204" charset="-122"/>
                <a:ea typeface="微软雅黑" panose="020B0503020204020204" charset="-122"/>
                <a:sym typeface="+mn-ea"/>
              </a:rPr>
              <a:t>—12</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13</a:t>
            </a:r>
            <a:r>
              <a:rPr lang="zh-CN" altLang="en-US" sz="2800" b="1">
                <a:solidFill>
                  <a:srgbClr val="002060"/>
                </a:solidFill>
                <a:latin typeface="微软雅黑" panose="020B0503020204020204" charset="-122"/>
                <a:ea typeface="微软雅黑" panose="020B0503020204020204" charset="-122"/>
                <a:sym typeface="+mn-ea"/>
              </a:rPr>
              <a:t>日：补考</a:t>
            </a:r>
            <a:endParaRPr lang="zh-CN" altLang="en-US" sz="2800" b="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lang="en-US" altLang="zh-CN" sz="2800" b="1">
                <a:solidFill>
                  <a:srgbClr val="002060"/>
                </a:solidFill>
                <a:latin typeface="微软雅黑" panose="020B0503020204020204" charset="-122"/>
                <a:ea typeface="微软雅黑" panose="020B0503020204020204" charset="-122"/>
                <a:sym typeface="+mn-ea"/>
              </a:rPr>
              <a:t>2023</a:t>
            </a:r>
            <a:r>
              <a:rPr lang="zh-CN" altLang="en-US" sz="2800" b="1">
                <a:solidFill>
                  <a:srgbClr val="002060"/>
                </a:solidFill>
                <a:latin typeface="微软雅黑" panose="020B0503020204020204" charset="-122"/>
                <a:ea typeface="微软雅黑" panose="020B0503020204020204" charset="-122"/>
                <a:sym typeface="+mn-ea"/>
              </a:rPr>
              <a:t>年</a:t>
            </a:r>
            <a:r>
              <a:rPr lang="en-US" altLang="zh-CN" sz="2800" b="1">
                <a:solidFill>
                  <a:srgbClr val="002060"/>
                </a:solidFill>
                <a:latin typeface="微软雅黑" panose="020B0503020204020204" charset="-122"/>
                <a:ea typeface="微软雅黑" panose="020B0503020204020204" charset="-122"/>
                <a:sym typeface="+mn-ea"/>
              </a:rPr>
              <a:t>12</a:t>
            </a:r>
            <a:r>
              <a:rPr lang="zh-CN" altLang="en-US" sz="2800" b="1">
                <a:solidFill>
                  <a:srgbClr val="002060"/>
                </a:solidFill>
                <a:latin typeface="微软雅黑" panose="020B0503020204020204" charset="-122"/>
                <a:ea typeface="微软雅黑" panose="020B0503020204020204" charset="-122"/>
                <a:sym typeface="+mn-ea"/>
              </a:rPr>
              <a:t>月</a:t>
            </a:r>
            <a:r>
              <a:rPr lang="en-US" altLang="zh-CN" sz="2800" b="1">
                <a:solidFill>
                  <a:srgbClr val="002060"/>
                </a:solidFill>
                <a:latin typeface="微软雅黑" panose="020B0503020204020204" charset="-122"/>
                <a:ea typeface="微软雅黑" panose="020B0503020204020204" charset="-122"/>
                <a:sym typeface="+mn-ea"/>
              </a:rPr>
              <a:t>20</a:t>
            </a:r>
            <a:r>
              <a:rPr lang="zh-CN" altLang="en-US" sz="2800" b="1">
                <a:solidFill>
                  <a:srgbClr val="002060"/>
                </a:solidFill>
                <a:latin typeface="微软雅黑" panose="020B0503020204020204" charset="-122"/>
                <a:ea typeface="微软雅黑" panose="020B0503020204020204" charset="-122"/>
                <a:sym typeface="+mn-ea"/>
              </a:rPr>
              <a:t>日：向国家定考办上报本周期考核结果，领取合格标签。</a:t>
            </a:r>
            <a:endParaRPr lang="zh-CN" altLang="en-US" sz="2800" b="1" noProof="1">
              <a:solidFill>
                <a:srgbClr val="002060"/>
              </a:solidFill>
              <a:latin typeface="微软雅黑" panose="020B0503020204020204" charset="-122"/>
              <a:ea typeface="微软雅黑" panose="020B0503020204020204" charset="-122"/>
              <a:sym typeface="+mn-ea"/>
            </a:endParaRPr>
          </a:p>
          <a:p>
            <a:pPr marL="285750" indent="-285750" fontAlgn="auto">
              <a:buFont typeface="Wingdings" panose="05000000000000000000" charset="0"/>
              <a:buChar char=""/>
            </a:pPr>
            <a:endParaRPr lang="zh-CN" altLang="en-US" sz="2800" b="1" noProof="1">
              <a:solidFill>
                <a:srgbClr val="002060"/>
              </a:solidFill>
              <a:latin typeface="微软雅黑" panose="020B0503020204020204" charset="-122"/>
              <a:ea typeface="微软雅黑" panose="020B0503020204020204" charset="-122"/>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6092825"/>
          </a:xfrm>
          <a:prstGeom prst="rect">
            <a:avLst/>
          </a:prstGeom>
          <a:noFill/>
        </p:spPr>
        <p:txBody>
          <a:bodyPr wrap="square" rtlCol="0">
            <a:spAutoFit/>
          </a:bodyPr>
          <a:lstStyle/>
          <a:p>
            <a:pPr marL="285750" indent="-285750" fontAlgn="auto">
              <a:buFont typeface="Wingdings" panose="05000000000000000000" charset="0"/>
              <a:buChar char=""/>
            </a:pPr>
            <a:r>
              <a:rPr sz="2600" b="1" noProof="1">
                <a:solidFill>
                  <a:srgbClr val="002060"/>
                </a:solidFill>
                <a:latin typeface="微软雅黑" panose="020B0503020204020204" charset="-122"/>
                <a:ea typeface="微软雅黑" panose="020B0503020204020204" charset="-122"/>
              </a:rPr>
              <a:t>最后再强调</a:t>
            </a:r>
            <a:r>
              <a:rPr lang="zh-CN" sz="2600" b="1" noProof="1">
                <a:solidFill>
                  <a:srgbClr val="002060"/>
                </a:solidFill>
                <a:latin typeface="微软雅黑" panose="020B0503020204020204" charset="-122"/>
                <a:ea typeface="微软雅黑" panose="020B0503020204020204" charset="-122"/>
              </a:rPr>
              <a:t>两</a:t>
            </a:r>
            <a:r>
              <a:rPr sz="2600" b="1" noProof="1">
                <a:solidFill>
                  <a:srgbClr val="002060"/>
                </a:solidFill>
                <a:latin typeface="微软雅黑" panose="020B0503020204020204" charset="-122"/>
                <a:ea typeface="微软雅黑" panose="020B0503020204020204" charset="-122"/>
              </a:rPr>
              <a:t>点：</a:t>
            </a:r>
            <a:endParaRPr sz="2600" b="1" noProof="1">
              <a:solidFill>
                <a:srgbClr val="002060"/>
              </a:solidFill>
              <a:latin typeface="微软雅黑" panose="020B0503020204020204" charset="-122"/>
              <a:ea typeface="微软雅黑" panose="020B0503020204020204" charset="-122"/>
            </a:endParaRPr>
          </a:p>
          <a:p>
            <a:pPr marL="285750" indent="-285750" fontAlgn="auto">
              <a:buFont typeface="Wingdings" panose="05000000000000000000" charset="0"/>
              <a:buChar char=""/>
            </a:pPr>
            <a:r>
              <a:rPr lang="zh-CN" sz="2600" b="1" noProof="1">
                <a:solidFill>
                  <a:srgbClr val="002060"/>
                </a:solidFill>
                <a:latin typeface="微软雅黑" panose="020B0503020204020204" charset="-122"/>
                <a:ea typeface="微软雅黑" panose="020B0503020204020204" charset="-122"/>
                <a:sym typeface="+mn-ea"/>
              </a:rPr>
              <a:t>一是要</a:t>
            </a:r>
            <a:r>
              <a:rPr sz="2600" b="1" noProof="1">
                <a:solidFill>
                  <a:srgbClr val="002060"/>
                </a:solidFill>
                <a:latin typeface="微软雅黑" panose="020B0503020204020204" charset="-122"/>
                <a:ea typeface="微软雅黑" panose="020B0503020204020204" charset="-122"/>
                <a:sym typeface="+mn-ea"/>
              </a:rPr>
              <a:t>高度重视数据安全</a:t>
            </a:r>
            <a:endParaRPr sz="2600" b="1" noProof="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sz="2600" b="1" noProof="1">
                <a:solidFill>
                  <a:srgbClr val="002060"/>
                </a:solidFill>
                <a:latin typeface="微软雅黑" panose="020B0503020204020204" charset="-122"/>
                <a:ea typeface="微软雅黑" panose="020B0503020204020204" charset="-122"/>
                <a:sym typeface="+mn-ea"/>
              </a:rPr>
              <a:t>数据安全最近几年已经提升到国家战略的高度，2021年6月《数据安全法颁布》</a:t>
            </a:r>
            <a:r>
              <a:rPr lang="zh-CN" sz="2600" b="1" noProof="1">
                <a:solidFill>
                  <a:srgbClr val="002060"/>
                </a:solidFill>
                <a:latin typeface="微软雅黑" panose="020B0503020204020204" charset="-122"/>
                <a:ea typeface="微软雅黑" panose="020B0503020204020204" charset="-122"/>
                <a:sym typeface="+mn-ea"/>
              </a:rPr>
              <a:t>，</a:t>
            </a:r>
            <a:r>
              <a:rPr sz="2600" b="1" noProof="1">
                <a:solidFill>
                  <a:srgbClr val="002060"/>
                </a:solidFill>
                <a:latin typeface="微软雅黑" panose="020B0503020204020204" charset="-122"/>
                <a:ea typeface="微软雅黑" panose="020B0503020204020204" charset="-122"/>
                <a:sym typeface="+mn-ea"/>
              </a:rPr>
              <a:t>2021年8月《个人信息保护法》颁布。《刑法》第二百五十三条 专门设有“侵犯公民个人信息罪”，规定：违反国家有关规定，向他人出售或者提供公民个人信息，情节严重的，处三年以下有期徒刑或者拘役，并处或者单处罚金;情节特别严重的，处三年以上七年以下有期徒刑，并处罚金。</a:t>
            </a:r>
            <a:r>
              <a:rPr sz="2600" b="1" noProof="1">
                <a:solidFill>
                  <a:srgbClr val="FF0000"/>
                </a:solidFill>
                <a:latin typeface="微软雅黑" panose="020B0503020204020204" charset="-122"/>
                <a:ea typeface="微软雅黑" panose="020B0503020204020204" charset="-122"/>
                <a:sym typeface="+mn-ea"/>
              </a:rPr>
              <a:t>违反国家有关规定，将在履行职责或者提供服务过程中获得的公民个人信息，出售或者提供给他人的，依照前款的规定从重处罚。</a:t>
            </a:r>
            <a:endParaRPr sz="2600" b="1" noProof="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sz="2600" b="1" noProof="1">
                <a:solidFill>
                  <a:srgbClr val="002060"/>
                </a:solidFill>
                <a:latin typeface="微软雅黑" panose="020B0503020204020204" charset="-122"/>
                <a:ea typeface="微软雅黑" panose="020B0503020204020204" charset="-122"/>
                <a:sym typeface="+mn-ea"/>
              </a:rPr>
              <a:t>由于考核工作需要，必须收集医师的部分个人信息和工作信息，所以所有机构</a:t>
            </a:r>
            <a:r>
              <a:rPr lang="zh-CN" sz="2600" b="1" noProof="1">
                <a:solidFill>
                  <a:srgbClr val="002060"/>
                </a:solidFill>
                <a:latin typeface="微软雅黑" panose="020B0503020204020204" charset="-122"/>
                <a:sym typeface="+mn-ea"/>
              </a:rPr>
              <a:t>负责人、系统操作人员等</a:t>
            </a:r>
            <a:r>
              <a:rPr sz="2600" b="1" noProof="1">
                <a:solidFill>
                  <a:srgbClr val="002060"/>
                </a:solidFill>
                <a:latin typeface="微软雅黑" panose="020B0503020204020204" charset="-122"/>
                <a:ea typeface="微软雅黑" panose="020B0503020204020204" charset="-122"/>
                <a:sym typeface="+mn-ea"/>
              </a:rPr>
              <a:t>必须提高对数据安全的认知，牢牢守住数据安全的底线，务必不能出现数据泄露等安全事故。特别要强调账号和密码管理环节，严禁一个账号多人使用以及弱口令等问题</a:t>
            </a:r>
            <a:r>
              <a:rPr lang="zh-CN" sz="2600" b="1" noProof="1">
                <a:solidFill>
                  <a:srgbClr val="002060"/>
                </a:solidFill>
                <a:latin typeface="微软雅黑" panose="020B0503020204020204" charset="-122"/>
                <a:sym typeface="+mn-ea"/>
              </a:rPr>
              <a:t>，首次登录时必须更改初始密码</a:t>
            </a:r>
            <a:r>
              <a:rPr sz="2600" b="1" noProof="1">
                <a:solidFill>
                  <a:srgbClr val="002060"/>
                </a:solidFill>
                <a:latin typeface="微软雅黑" panose="020B0503020204020204" charset="-122"/>
                <a:ea typeface="微软雅黑" panose="020B0503020204020204" charset="-122"/>
                <a:sym typeface="+mn-ea"/>
              </a:rPr>
              <a:t>。</a:t>
            </a:r>
            <a:endParaRPr sz="2600" b="1" noProof="1">
              <a:solidFill>
                <a:srgbClr val="002060"/>
              </a:solidFill>
              <a:latin typeface="微软雅黑" panose="020B0503020204020204" charset="-122"/>
              <a:ea typeface="微软雅黑" panose="020B0503020204020204" charset="-122"/>
              <a:sym typeface="+mn-ea"/>
            </a:endParaRPr>
          </a:p>
          <a:p>
            <a:pPr marL="742950" lvl="1" indent="-285750" fontAlgn="auto">
              <a:buFont typeface="Wingdings" panose="05000000000000000000" charset="0"/>
              <a:buChar char=""/>
            </a:pPr>
            <a:r>
              <a:rPr sz="2600" b="1" noProof="1">
                <a:solidFill>
                  <a:srgbClr val="002060"/>
                </a:solidFill>
                <a:latin typeface="微软雅黑" panose="020B0503020204020204" charset="-122"/>
                <a:ea typeface="微软雅黑" panose="020B0503020204020204" charset="-122"/>
                <a:sym typeface="+mn-ea"/>
              </a:rPr>
              <a:t>数据安全出问题必然是大问题，</a:t>
            </a:r>
            <a:r>
              <a:rPr lang="zh-CN" sz="2600" b="1" noProof="1">
                <a:solidFill>
                  <a:srgbClr val="002060"/>
                </a:solidFill>
                <a:latin typeface="微软雅黑" panose="020B0503020204020204" charset="-122"/>
                <a:ea typeface="微软雅黑" panose="020B0503020204020204" charset="-122"/>
                <a:sym typeface="+mn-ea"/>
              </a:rPr>
              <a:t>安全红线不可逾越！</a:t>
            </a:r>
            <a:endParaRPr lang="zh-CN" altLang="en-US" sz="2600" b="1" noProof="1">
              <a:solidFill>
                <a:srgbClr val="002060"/>
              </a:solidFill>
              <a:latin typeface="微软雅黑" panose="020B0503020204020204" charset="-122"/>
              <a:sym typeface="+mn-ea"/>
            </a:endParaRPr>
          </a:p>
        </p:txBody>
      </p:sp>
      <p:sp>
        <p:nvSpPr>
          <p:cNvPr id="2" name="文本框 1"/>
          <p:cNvSpPr txBox="1"/>
          <p:nvPr/>
        </p:nvSpPr>
        <p:spPr>
          <a:xfrm>
            <a:off x="1088390" y="2745105"/>
            <a:ext cx="4064000" cy="368300"/>
          </a:xfrm>
          <a:prstGeom prst="rect">
            <a:avLst/>
          </a:prstGeom>
          <a:noFill/>
        </p:spPr>
        <p:txBody>
          <a:bodyPr wrap="square" rtlCol="0">
            <a:spAutoFit/>
          </a:bodyPr>
          <a:p>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8288" y="479425"/>
            <a:ext cx="11655425" cy="3291840"/>
          </a:xfrm>
          <a:prstGeom prst="rect">
            <a:avLst/>
          </a:prstGeom>
          <a:noFill/>
        </p:spPr>
        <p:txBody>
          <a:bodyPr wrap="square" rtlCol="0">
            <a:spAutoFit/>
          </a:bodyPr>
          <a:lstStyle/>
          <a:p>
            <a:pPr marL="285750" indent="-285750" fontAlgn="auto">
              <a:buFont typeface="Wingdings" panose="05000000000000000000" charset="0"/>
              <a:buChar char=""/>
            </a:pPr>
            <a:r>
              <a:rPr lang="zh-CN" sz="2600" b="1" noProof="1">
                <a:solidFill>
                  <a:srgbClr val="002060"/>
                </a:solidFill>
                <a:latin typeface="微软雅黑" panose="020B0503020204020204" charset="-122"/>
                <a:ea typeface="微软雅黑" panose="020B0503020204020204" charset="-122"/>
                <a:sym typeface="+mn-ea"/>
              </a:rPr>
              <a:t>二是要高度关注系统</a:t>
            </a:r>
            <a:r>
              <a:rPr lang="zh-CN" sz="2600" b="1" noProof="1">
                <a:solidFill>
                  <a:srgbClr val="002060"/>
                </a:solidFill>
                <a:latin typeface="微软雅黑" panose="020B0503020204020204" charset="-122"/>
                <a:ea typeface="微软雅黑" panose="020B0503020204020204" charset="-122"/>
                <a:sym typeface="+mn-ea"/>
              </a:rPr>
              <a:t>操作难点人群</a:t>
            </a:r>
            <a:endParaRPr lang="zh-CN" sz="2600" b="1" noProof="1">
              <a:solidFill>
                <a:srgbClr val="002060"/>
              </a:solidFill>
              <a:latin typeface="微软雅黑" panose="020B0503020204020204" charset="-122"/>
              <a:ea typeface="微软雅黑" panose="020B0503020204020204" charset="-122"/>
              <a:sym typeface="+mn-ea"/>
            </a:endParaRPr>
          </a:p>
          <a:p>
            <a:pPr marL="285750" indent="-285750" fontAlgn="auto">
              <a:buFont typeface="Wingdings" panose="05000000000000000000" charset="0"/>
              <a:buChar char=""/>
            </a:pPr>
            <a:r>
              <a:rPr sz="2600" b="1" noProof="1">
                <a:solidFill>
                  <a:srgbClr val="002060"/>
                </a:solidFill>
                <a:latin typeface="微软雅黑" panose="020B0503020204020204" charset="-122"/>
                <a:ea typeface="微软雅黑" panose="020B0503020204020204" charset="-122"/>
                <a:sym typeface="+mn-ea"/>
              </a:rPr>
              <a:t>系统操作的难点在新增加的执业机构和医师，以及由于人员职责变更，新换人员以前从来没有接触过系统，熟悉业务与操作系统均需要时间。</a:t>
            </a:r>
            <a:endParaRPr sz="2600" b="1" noProof="1">
              <a:solidFill>
                <a:srgbClr val="002060"/>
              </a:solidFill>
              <a:latin typeface="微软雅黑" panose="020B0503020204020204" charset="-122"/>
              <a:ea typeface="微软雅黑" panose="020B0503020204020204" charset="-122"/>
              <a:sym typeface="+mn-ea"/>
            </a:endParaRPr>
          </a:p>
          <a:p>
            <a:pPr marL="285750" indent="-285750" fontAlgn="auto">
              <a:buFont typeface="Wingdings" panose="05000000000000000000" charset="0"/>
              <a:buChar char=""/>
            </a:pPr>
            <a:r>
              <a:rPr sz="2600" b="1" noProof="1">
                <a:solidFill>
                  <a:srgbClr val="002060"/>
                </a:solidFill>
                <a:latin typeface="微软雅黑" panose="020B0503020204020204" charset="-122"/>
                <a:ea typeface="微软雅黑" panose="020B0503020204020204" charset="-122"/>
                <a:sym typeface="+mn-ea"/>
              </a:rPr>
              <a:t>建议层层落实责任，行政机构务必为要为新增加的执业机构分配好账号和初始密码，同时为执业机构指定考核机构。执业机构务必为执业医师进行系统注册，认真核对注册信息（医师姓名、手机号码和身份证这三个信息务必认真核对确保无误。举例，姓名错误、手机号码不唯一或者注册后中途变更手机号码等等，尽量避免。）</a:t>
            </a:r>
            <a:r>
              <a:rPr lang="zh-CN" sz="2600" b="1" noProof="1">
                <a:solidFill>
                  <a:srgbClr val="002060"/>
                </a:solidFill>
                <a:latin typeface="微软雅黑" panose="020B0503020204020204" charset="-122"/>
                <a:ea typeface="微软雅黑" panose="020B0503020204020204" charset="-122"/>
                <a:sym typeface="+mn-ea"/>
              </a:rPr>
              <a:t>。</a:t>
            </a:r>
            <a:endParaRPr lang="zh-CN" sz="2600" b="1" noProof="1">
              <a:solidFill>
                <a:srgbClr val="002060"/>
              </a:solidFill>
              <a:latin typeface="微软雅黑" panose="020B0503020204020204" charset="-122"/>
              <a:ea typeface="微软雅黑" panose="020B0503020204020204" charset="-122"/>
              <a:sym typeface="+mn-ea"/>
            </a:endParaRPr>
          </a:p>
        </p:txBody>
      </p:sp>
      <p:sp>
        <p:nvSpPr>
          <p:cNvPr id="2" name="文本框 1"/>
          <p:cNvSpPr txBox="1"/>
          <p:nvPr/>
        </p:nvSpPr>
        <p:spPr>
          <a:xfrm>
            <a:off x="1088390" y="2745105"/>
            <a:ext cx="4064000" cy="368300"/>
          </a:xfrm>
          <a:prstGeom prst="rect">
            <a:avLst/>
          </a:prstGeom>
          <a:noFill/>
        </p:spPr>
        <p:txBody>
          <a:bodyPr wrap="square" rtlCol="0">
            <a:spAutoFit/>
          </a:bodyPr>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文本框 23"/>
          <p:cNvSpPr txBox="1"/>
          <p:nvPr/>
        </p:nvSpPr>
        <p:spPr>
          <a:xfrm>
            <a:off x="635" y="854075"/>
            <a:ext cx="12191365" cy="2011045"/>
          </a:xfrm>
          <a:prstGeom prst="rect">
            <a:avLst/>
          </a:prstGeom>
          <a:noFill/>
          <a:ln w="9525">
            <a:noFill/>
          </a:ln>
        </p:spPr>
        <p:txBody>
          <a:bodyPr wrap="square" anchor="t">
            <a:noAutofit/>
          </a:bodyPr>
          <a:lstStyle/>
          <a:p>
            <a:pPr algn="ctr"/>
            <a:endParaRPr lang="zh-CN" altLang="en-US" sz="2800" b="1">
              <a:solidFill>
                <a:schemeClr val="tx2"/>
              </a:solidFill>
              <a:latin typeface="微软雅黑" panose="020B0503020204020204" charset="-122"/>
              <a:ea typeface="微软雅黑" panose="020B0503020204020204" charset="-122"/>
            </a:endParaRPr>
          </a:p>
          <a:p>
            <a:pPr algn="ctr"/>
            <a:r>
              <a:rPr lang="zh-CN" altLang="en-US" sz="4000" b="1">
                <a:solidFill>
                  <a:schemeClr val="tx2"/>
                </a:solidFill>
                <a:latin typeface="微软雅黑" panose="020B0503020204020204" charset="-122"/>
                <a:ea typeface="微软雅黑" panose="020B0503020204020204" charset="-122"/>
              </a:rPr>
              <a:t> 谢谢诸位！</a:t>
            </a:r>
            <a:endParaRPr lang="zh-CN" altLang="en-US" sz="4000" b="1">
              <a:solidFill>
                <a:schemeClr val="tx2"/>
              </a:solidFill>
              <a:latin typeface="微软雅黑" panose="020B0503020204020204" charset="-122"/>
              <a:ea typeface="微软雅黑" panose="020B0503020204020204" charset="-122"/>
            </a:endParaRPr>
          </a:p>
          <a:p>
            <a:pPr algn="ctr"/>
            <a:endParaRPr lang="zh-CN" altLang="en-US" sz="800" b="1">
              <a:solidFill>
                <a:schemeClr val="tx2"/>
              </a:solidFill>
              <a:latin typeface="微软雅黑" panose="020B0503020204020204" charset="-122"/>
              <a:ea typeface="微软雅黑" panose="020B0503020204020204" charset="-122"/>
            </a:endParaRPr>
          </a:p>
          <a:p>
            <a:pPr algn="ctr"/>
            <a:r>
              <a:rPr lang="zh-CN" altLang="en-US" sz="2800" b="1">
                <a:solidFill>
                  <a:schemeClr val="tx1"/>
                </a:solidFill>
                <a:latin typeface="微软雅黑" panose="020B0503020204020204" charset="-122"/>
                <a:ea typeface="微软雅黑" panose="020B0503020204020204" charset="-122"/>
              </a:rPr>
              <a:t>特别提醒，有不明问题者，后边有集中咨询环节！</a:t>
            </a:r>
            <a:endParaRPr lang="zh-CN" altLang="en-US" sz="2800" b="1">
              <a:solidFill>
                <a:schemeClr val="tx1"/>
              </a:solidFill>
              <a:latin typeface="微软雅黑" panose="020B0503020204020204" charset="-122"/>
              <a:ea typeface="微软雅黑" panose="020B0503020204020204" charset="-122"/>
            </a:endParaRPr>
          </a:p>
          <a:p>
            <a:endParaRPr lang="zh-CN" altLang="en-US" sz="2800" b="1">
              <a:solidFill>
                <a:srgbClr val="C00000"/>
              </a:solidFill>
              <a:latin typeface="微软雅黑" panose="020B0503020204020204" charset="-122"/>
              <a:ea typeface="微软雅黑" panose="020B0503020204020204" charset="-122"/>
            </a:endParaRPr>
          </a:p>
          <a:p>
            <a:endParaRPr lang="en-US" altLang="zh-CN" sz="2800" b="1">
              <a:solidFill>
                <a:srgbClr val="C00000"/>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a:stretch>
            <a:fillRect/>
          </a:stretch>
        </p:blipFill>
        <p:spPr>
          <a:xfrm>
            <a:off x="4950460" y="2865120"/>
            <a:ext cx="2184400" cy="2184400"/>
          </a:xfrm>
          <a:prstGeom prst="rect">
            <a:avLst/>
          </a:prstGeom>
        </p:spPr>
      </p:pic>
      <p:sp>
        <p:nvSpPr>
          <p:cNvPr id="3" name="文本框 2"/>
          <p:cNvSpPr txBox="1"/>
          <p:nvPr/>
        </p:nvSpPr>
        <p:spPr>
          <a:xfrm>
            <a:off x="73025" y="5792470"/>
            <a:ext cx="12118975" cy="398780"/>
          </a:xfrm>
          <a:prstGeom prst="rect">
            <a:avLst/>
          </a:prstGeom>
          <a:noFill/>
        </p:spPr>
        <p:txBody>
          <a:bodyPr wrap="square" rtlCol="0" anchor="t">
            <a:spAutoFit/>
          </a:bodyPr>
          <a:p>
            <a:pPr algn="ctr"/>
            <a:r>
              <a:rPr lang="zh-CN" altLang="en-US" sz="2000" b="1">
                <a:solidFill>
                  <a:srgbClr val="FF0000"/>
                </a:solidFill>
                <a:latin typeface="微软雅黑" panose="020B0503020204020204" charset="-122"/>
                <a:ea typeface="微软雅黑" panose="020B0503020204020204" charset="-122"/>
                <a:sym typeface="+mn-ea"/>
              </a:rPr>
              <a:t>在定期考核过程中，可以</a:t>
            </a:r>
            <a:r>
              <a:rPr lang="zh-CN" altLang="en-US" sz="2000" b="1">
                <a:solidFill>
                  <a:srgbClr val="FF0000"/>
                </a:solidFill>
                <a:latin typeface="微软雅黑" panose="020B0503020204020204" charset="-122"/>
                <a:ea typeface="微软雅黑" panose="020B0503020204020204" charset="-122"/>
                <a:sym typeface="+mn-ea"/>
              </a:rPr>
              <a:t>扫码关注</a:t>
            </a:r>
            <a:r>
              <a:rPr lang="en-US" altLang="zh-CN" sz="2000" b="1">
                <a:solidFill>
                  <a:srgbClr val="FF0000"/>
                </a:solidFill>
                <a:latin typeface="微软雅黑" panose="020B0503020204020204" charset="-122"/>
                <a:ea typeface="微软雅黑" panose="020B0503020204020204" charset="-122"/>
                <a:sym typeface="+mn-ea"/>
              </a:rPr>
              <a:t>“</a:t>
            </a:r>
            <a:r>
              <a:rPr lang="zh-CN" altLang="en-US" sz="2000" b="1">
                <a:solidFill>
                  <a:srgbClr val="FF0000"/>
                </a:solidFill>
                <a:latin typeface="微软雅黑" panose="020B0503020204020204" charset="-122"/>
                <a:ea typeface="微软雅黑" panose="020B0503020204020204" charset="-122"/>
                <a:sym typeface="+mn-ea"/>
              </a:rPr>
              <a:t>医师定考</a:t>
            </a:r>
            <a:r>
              <a:rPr lang="en-US" altLang="zh-CN" sz="2000" b="1">
                <a:solidFill>
                  <a:srgbClr val="FF0000"/>
                </a:solidFill>
                <a:latin typeface="微软雅黑" panose="020B0503020204020204" charset="-122"/>
                <a:ea typeface="微软雅黑" panose="020B0503020204020204" charset="-122"/>
                <a:sym typeface="+mn-ea"/>
              </a:rPr>
              <a:t>”</a:t>
            </a:r>
            <a:r>
              <a:rPr lang="zh-CN" altLang="en-US" sz="2000" b="1">
                <a:solidFill>
                  <a:srgbClr val="FF0000"/>
                </a:solidFill>
                <a:latin typeface="微软雅黑" panose="020B0503020204020204" charset="-122"/>
                <a:ea typeface="微软雅黑" panose="020B0503020204020204" charset="-122"/>
                <a:sym typeface="+mn-ea"/>
              </a:rPr>
              <a:t>微信公众号，随时咨询。</a:t>
            </a:r>
            <a:endParaRPr lang="zh-CN" altLang="en-US" sz="2000" b="1">
              <a:solidFill>
                <a:srgbClr val="FF0000"/>
              </a:solidFill>
              <a:latin typeface="微软雅黑" panose="020B0503020204020204" charset="-122"/>
              <a:ea typeface="微软雅黑" panose="020B0503020204020204" charset="-122"/>
              <a:sym typeface="+mn-ea"/>
            </a:endParaRPr>
          </a:p>
        </p:txBody>
      </p:sp>
      <p:sp>
        <p:nvSpPr>
          <p:cNvPr id="6" name="文本框 5"/>
          <p:cNvSpPr txBox="1"/>
          <p:nvPr/>
        </p:nvSpPr>
        <p:spPr>
          <a:xfrm>
            <a:off x="0" y="5261610"/>
            <a:ext cx="12085955" cy="368300"/>
          </a:xfrm>
          <a:prstGeom prst="rect">
            <a:avLst/>
          </a:prstGeom>
          <a:noFill/>
        </p:spPr>
        <p:txBody>
          <a:bodyPr wrap="square" rtlCol="0" anchor="t">
            <a:spAutoFit/>
          </a:bodyPr>
          <a:p>
            <a:pPr algn="ctr"/>
            <a:r>
              <a:rPr lang="zh-CN" altLang="en-US" sz="1800" b="1">
                <a:solidFill>
                  <a:srgbClr val="0070C0"/>
                </a:solidFill>
                <a:latin typeface="微软雅黑" panose="020B0503020204020204" charset="-122"/>
                <a:ea typeface="微软雅黑" panose="020B0503020204020204" charset="-122"/>
                <a:sym typeface="+mn-ea"/>
              </a:rPr>
              <a:t>（医师定考微信公众号二维码）</a:t>
            </a:r>
            <a:endParaRPr lang="zh-CN" altLang="en-US" sz="1800" b="1">
              <a:solidFill>
                <a:srgbClr val="0070C0"/>
              </a:solidFill>
              <a:latin typeface="微软雅黑" panose="020B0503020204020204" charset="-122"/>
              <a:ea typeface="微软雅黑" panose="020B0503020204020204" charset="-122"/>
              <a:sym typeface="+mn-ea"/>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PP_MARK_KEY" val="2b30eed5-dfd6-4fe2-82a4-a6fdffffdcf3"/>
  <p:tag name="COMMONDATA" val="eyJoZGlkIjoiZDdmM2EyZTBlZDBjZGM4NmYwMDIzMzhiNmI5Zjk3Nj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6267</Words>
  <Application>WPS 演示</Application>
  <PresentationFormat>宽屏</PresentationFormat>
  <Paragraphs>323</Paragraphs>
  <Slides>35</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35</vt:i4>
      </vt:variant>
    </vt:vector>
  </HeadingPairs>
  <TitlesOfParts>
    <vt:vector size="48" baseType="lpstr">
      <vt:lpstr>Arial</vt:lpstr>
      <vt:lpstr>宋体</vt:lpstr>
      <vt:lpstr>Wingdings</vt:lpstr>
      <vt:lpstr>Calibri</vt:lpstr>
      <vt:lpstr>Lucida Sans Unicode</vt:lpstr>
      <vt:lpstr>微软雅黑</vt:lpstr>
      <vt:lpstr>Wingdings</vt:lpstr>
      <vt:lpstr>黑体</vt:lpstr>
      <vt:lpstr>Arial Unicode MS</vt:lpstr>
      <vt:lpstr>Calibri Light</vt:lpstr>
      <vt:lpstr>Courier New</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陸敏</cp:lastModifiedBy>
  <cp:revision>152</cp:revision>
  <dcterms:created xsi:type="dcterms:W3CDTF">2017-10-30T04:58:00Z</dcterms:created>
  <dcterms:modified xsi:type="dcterms:W3CDTF">2023-06-13T03:05:42Z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2052-11.1.0.9991</vt:lpwstr>
  </property>
  <property fmtid="{D5CDD505-2E9C-101B-9397-08002B2CF9AE}" pid="3" name="ICV">
    <vt:lpwstr>9AFDA5F3A85E4071829677BA98063D4D_13</vt:lpwstr>
  </property>
</Properties>
</file>